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60" r:id="rId5"/>
    <p:sldId id="261" r:id="rId6"/>
    <p:sldId id="263" r:id="rId7"/>
    <p:sldId id="264" r:id="rId8"/>
  </p:sldIdLst>
  <p:sldSz cx="12192000" cy="6858000"/>
  <p:notesSz cx="6858000" cy="9144000"/>
  <p:custShowLst>
    <p:custShow name="Custom Show 1" id="0">
      <p:sldLst>
        <p:sld r:id="rId2"/>
        <p:sld r:id="rId3"/>
        <p:sld r:id="rId4"/>
        <p:sld r:id="rId5"/>
      </p:sldLst>
    </p:custShow>
  </p:custShow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9"/>
    <p:restoredTop sz="95385"/>
  </p:normalViewPr>
  <p:slideViewPr>
    <p:cSldViewPr snapToGrid="0" snapToObjects="1">
      <p:cViewPr>
        <p:scale>
          <a:sx n="99" d="100"/>
          <a:sy n="99" d="100"/>
        </p:scale>
        <p:origin x="736" y="144"/>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AU"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AU" smtClean="0"/>
              <a:t>Click to edit Master subtitle style</a:t>
            </a:r>
            <a:endParaRPr lang="en-US"/>
          </a:p>
        </p:txBody>
      </p:sp>
      <p:sp>
        <p:nvSpPr>
          <p:cNvPr id="4" name="Date Placeholder 3"/>
          <p:cNvSpPr>
            <a:spLocks noGrp="1"/>
          </p:cNvSpPr>
          <p:nvPr>
            <p:ph type="dt" sz="half" idx="10"/>
          </p:nvPr>
        </p:nvSpPr>
        <p:spPr/>
        <p:txBody>
          <a:bodyPr/>
          <a:lstStyle/>
          <a:p>
            <a:fld id="{53D216CF-9EE4-A940-9631-943D93D5D547}" type="datetimeFigureOut">
              <a:rPr lang="en-US" smtClean="0"/>
              <a:t>4/9/20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E29B7E-CFC9-7244-A24B-6A667D8E8B51}" type="slidenum">
              <a:rPr lang="en-US" smtClean="0"/>
              <a:t>‹#›</a:t>
            </a:fld>
            <a:endParaRPr lang="en-US"/>
          </a:p>
        </p:txBody>
      </p:sp>
    </p:spTree>
    <p:extLst>
      <p:ext uri="{BB962C8B-B14F-4D97-AF65-F5344CB8AC3E}">
        <p14:creationId xmlns:p14="http://schemas.microsoft.com/office/powerpoint/2010/main" val="376274220"/>
      </p:ext>
    </p:extLst>
  </p:cSld>
  <p:clrMapOvr>
    <a:masterClrMapping/>
  </p:clrMapOvr>
  <mc:AlternateContent xmlns:mc="http://schemas.openxmlformats.org/markup-compatibility/2006" xmlns:p14="http://schemas.microsoft.com/office/powerpoint/2010/main">
    <mc:Choice Requires="p14">
      <p:transition spd="slow" p14:dur="2000" advTm="1041"/>
    </mc:Choice>
    <mc:Fallback xmlns="">
      <p:transition spd="slow" advTm="1041"/>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53D216CF-9EE4-A940-9631-943D93D5D547}" type="datetimeFigureOut">
              <a:rPr lang="en-US" smtClean="0"/>
              <a:t>4/9/20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E29B7E-CFC9-7244-A24B-6A667D8E8B51}" type="slidenum">
              <a:rPr lang="en-US" smtClean="0"/>
              <a:t>‹#›</a:t>
            </a:fld>
            <a:endParaRPr lang="en-US"/>
          </a:p>
        </p:txBody>
      </p:sp>
    </p:spTree>
    <p:extLst>
      <p:ext uri="{BB962C8B-B14F-4D97-AF65-F5344CB8AC3E}">
        <p14:creationId xmlns:p14="http://schemas.microsoft.com/office/powerpoint/2010/main" val="1983395472"/>
      </p:ext>
    </p:extLst>
  </p:cSld>
  <p:clrMapOvr>
    <a:masterClrMapping/>
  </p:clrMapOvr>
  <mc:AlternateContent xmlns:mc="http://schemas.openxmlformats.org/markup-compatibility/2006" xmlns:p14="http://schemas.microsoft.com/office/powerpoint/2010/main">
    <mc:Choice Requires="p14">
      <p:transition spd="slow" p14:dur="2000" advTm="1041"/>
    </mc:Choice>
    <mc:Fallback xmlns="">
      <p:transition spd="slow" advTm="1041"/>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AU"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53D216CF-9EE4-A940-9631-943D93D5D547}" type="datetimeFigureOut">
              <a:rPr lang="en-US" smtClean="0"/>
              <a:t>4/9/20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E29B7E-CFC9-7244-A24B-6A667D8E8B51}" type="slidenum">
              <a:rPr lang="en-US" smtClean="0"/>
              <a:t>‹#›</a:t>
            </a:fld>
            <a:endParaRPr lang="en-US"/>
          </a:p>
        </p:txBody>
      </p:sp>
    </p:spTree>
    <p:extLst>
      <p:ext uri="{BB962C8B-B14F-4D97-AF65-F5344CB8AC3E}">
        <p14:creationId xmlns:p14="http://schemas.microsoft.com/office/powerpoint/2010/main" val="1686529170"/>
      </p:ext>
    </p:extLst>
  </p:cSld>
  <p:clrMapOvr>
    <a:masterClrMapping/>
  </p:clrMapOvr>
  <mc:AlternateContent xmlns:mc="http://schemas.openxmlformats.org/markup-compatibility/2006" xmlns:p14="http://schemas.microsoft.com/office/powerpoint/2010/main">
    <mc:Choice Requires="p14">
      <p:transition spd="slow" p14:dur="2000" advTm="1041"/>
    </mc:Choice>
    <mc:Fallback xmlns="">
      <p:transition spd="slow" advTm="1041"/>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idx="1"/>
          </p:nvPr>
        </p:nvSpPr>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53D216CF-9EE4-A940-9631-943D93D5D547}" type="datetimeFigureOut">
              <a:rPr lang="en-US" smtClean="0"/>
              <a:t>4/9/20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E29B7E-CFC9-7244-A24B-6A667D8E8B51}" type="slidenum">
              <a:rPr lang="en-US" smtClean="0"/>
              <a:t>‹#›</a:t>
            </a:fld>
            <a:endParaRPr lang="en-US"/>
          </a:p>
        </p:txBody>
      </p:sp>
    </p:spTree>
    <p:extLst>
      <p:ext uri="{BB962C8B-B14F-4D97-AF65-F5344CB8AC3E}">
        <p14:creationId xmlns:p14="http://schemas.microsoft.com/office/powerpoint/2010/main" val="162943385"/>
      </p:ext>
    </p:extLst>
  </p:cSld>
  <p:clrMapOvr>
    <a:masterClrMapping/>
  </p:clrMapOvr>
  <mc:AlternateContent xmlns:mc="http://schemas.openxmlformats.org/markup-compatibility/2006" xmlns:p14="http://schemas.microsoft.com/office/powerpoint/2010/main">
    <mc:Choice Requires="p14">
      <p:transition spd="slow" p14:dur="2000" advTm="1041"/>
    </mc:Choice>
    <mc:Fallback xmlns="">
      <p:transition spd="slow" advTm="1041"/>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AU"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p:txBody>
          <a:bodyPr/>
          <a:lstStyle/>
          <a:p>
            <a:fld id="{53D216CF-9EE4-A940-9631-943D93D5D547}" type="datetimeFigureOut">
              <a:rPr lang="en-US" smtClean="0"/>
              <a:t>4/9/20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E29B7E-CFC9-7244-A24B-6A667D8E8B51}" type="slidenum">
              <a:rPr lang="en-US" smtClean="0"/>
              <a:t>‹#›</a:t>
            </a:fld>
            <a:endParaRPr lang="en-US"/>
          </a:p>
        </p:txBody>
      </p:sp>
    </p:spTree>
    <p:extLst>
      <p:ext uri="{BB962C8B-B14F-4D97-AF65-F5344CB8AC3E}">
        <p14:creationId xmlns:p14="http://schemas.microsoft.com/office/powerpoint/2010/main" val="547821770"/>
      </p:ext>
    </p:extLst>
  </p:cSld>
  <p:clrMapOvr>
    <a:masterClrMapping/>
  </p:clrMapOvr>
  <mc:AlternateContent xmlns:mc="http://schemas.openxmlformats.org/markup-compatibility/2006" xmlns:p14="http://schemas.microsoft.com/office/powerpoint/2010/main">
    <mc:Choice Requires="p14">
      <p:transition spd="slow" p14:dur="2000" advTm="1041"/>
    </mc:Choice>
    <mc:Fallback xmlns="">
      <p:transition spd="slow" advTm="1041"/>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Date Placeholder 4"/>
          <p:cNvSpPr>
            <a:spLocks noGrp="1"/>
          </p:cNvSpPr>
          <p:nvPr>
            <p:ph type="dt" sz="half" idx="10"/>
          </p:nvPr>
        </p:nvSpPr>
        <p:spPr/>
        <p:txBody>
          <a:bodyPr/>
          <a:lstStyle/>
          <a:p>
            <a:fld id="{53D216CF-9EE4-A940-9631-943D93D5D547}" type="datetimeFigureOut">
              <a:rPr lang="en-US" smtClean="0"/>
              <a:t>4/9/20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E29B7E-CFC9-7244-A24B-6A667D8E8B51}" type="slidenum">
              <a:rPr lang="en-US" smtClean="0"/>
              <a:t>‹#›</a:t>
            </a:fld>
            <a:endParaRPr lang="en-US"/>
          </a:p>
        </p:txBody>
      </p:sp>
    </p:spTree>
    <p:extLst>
      <p:ext uri="{BB962C8B-B14F-4D97-AF65-F5344CB8AC3E}">
        <p14:creationId xmlns:p14="http://schemas.microsoft.com/office/powerpoint/2010/main" val="978093701"/>
      </p:ext>
    </p:extLst>
  </p:cSld>
  <p:clrMapOvr>
    <a:masterClrMapping/>
  </p:clrMapOvr>
  <mc:AlternateContent xmlns:mc="http://schemas.openxmlformats.org/markup-compatibility/2006" xmlns:p14="http://schemas.microsoft.com/office/powerpoint/2010/main">
    <mc:Choice Requires="p14">
      <p:transition spd="slow" p14:dur="2000" advTm="1041"/>
    </mc:Choice>
    <mc:Fallback xmlns="">
      <p:transition spd="slow" advTm="1041"/>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AU"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7" name="Date Placeholder 6"/>
          <p:cNvSpPr>
            <a:spLocks noGrp="1"/>
          </p:cNvSpPr>
          <p:nvPr>
            <p:ph type="dt" sz="half" idx="10"/>
          </p:nvPr>
        </p:nvSpPr>
        <p:spPr/>
        <p:txBody>
          <a:bodyPr/>
          <a:lstStyle/>
          <a:p>
            <a:fld id="{53D216CF-9EE4-A940-9631-943D93D5D547}" type="datetimeFigureOut">
              <a:rPr lang="en-US" smtClean="0"/>
              <a:t>4/9/20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E29B7E-CFC9-7244-A24B-6A667D8E8B51}" type="slidenum">
              <a:rPr lang="en-US" smtClean="0"/>
              <a:t>‹#›</a:t>
            </a:fld>
            <a:endParaRPr lang="en-US"/>
          </a:p>
        </p:txBody>
      </p:sp>
    </p:spTree>
    <p:extLst>
      <p:ext uri="{BB962C8B-B14F-4D97-AF65-F5344CB8AC3E}">
        <p14:creationId xmlns:p14="http://schemas.microsoft.com/office/powerpoint/2010/main" val="1980998569"/>
      </p:ext>
    </p:extLst>
  </p:cSld>
  <p:clrMapOvr>
    <a:masterClrMapping/>
  </p:clrMapOvr>
  <mc:AlternateContent xmlns:mc="http://schemas.openxmlformats.org/markup-compatibility/2006" xmlns:p14="http://schemas.microsoft.com/office/powerpoint/2010/main">
    <mc:Choice Requires="p14">
      <p:transition spd="slow" p14:dur="2000" advTm="1041"/>
    </mc:Choice>
    <mc:Fallback xmlns="">
      <p:transition spd="slow" advTm="1041"/>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Date Placeholder 2"/>
          <p:cNvSpPr>
            <a:spLocks noGrp="1"/>
          </p:cNvSpPr>
          <p:nvPr>
            <p:ph type="dt" sz="half" idx="10"/>
          </p:nvPr>
        </p:nvSpPr>
        <p:spPr/>
        <p:txBody>
          <a:bodyPr/>
          <a:lstStyle/>
          <a:p>
            <a:fld id="{53D216CF-9EE4-A940-9631-943D93D5D547}" type="datetimeFigureOut">
              <a:rPr lang="en-US" smtClean="0"/>
              <a:t>4/9/20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E29B7E-CFC9-7244-A24B-6A667D8E8B51}" type="slidenum">
              <a:rPr lang="en-US" smtClean="0"/>
              <a:t>‹#›</a:t>
            </a:fld>
            <a:endParaRPr lang="en-US"/>
          </a:p>
        </p:txBody>
      </p:sp>
    </p:spTree>
    <p:extLst>
      <p:ext uri="{BB962C8B-B14F-4D97-AF65-F5344CB8AC3E}">
        <p14:creationId xmlns:p14="http://schemas.microsoft.com/office/powerpoint/2010/main" val="56486095"/>
      </p:ext>
    </p:extLst>
  </p:cSld>
  <p:clrMapOvr>
    <a:masterClrMapping/>
  </p:clrMapOvr>
  <mc:AlternateContent xmlns:mc="http://schemas.openxmlformats.org/markup-compatibility/2006" xmlns:p14="http://schemas.microsoft.com/office/powerpoint/2010/main">
    <mc:Choice Requires="p14">
      <p:transition spd="slow" p14:dur="2000" advTm="1041"/>
    </mc:Choice>
    <mc:Fallback xmlns="">
      <p:transition spd="slow" advTm="1041"/>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D216CF-9EE4-A940-9631-943D93D5D547}" type="datetimeFigureOut">
              <a:rPr lang="en-US" smtClean="0"/>
              <a:t>4/9/20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E29B7E-CFC9-7244-A24B-6A667D8E8B51}" type="slidenum">
              <a:rPr lang="en-US" smtClean="0"/>
              <a:t>‹#›</a:t>
            </a:fld>
            <a:endParaRPr lang="en-US"/>
          </a:p>
        </p:txBody>
      </p:sp>
    </p:spTree>
    <p:extLst>
      <p:ext uri="{BB962C8B-B14F-4D97-AF65-F5344CB8AC3E}">
        <p14:creationId xmlns:p14="http://schemas.microsoft.com/office/powerpoint/2010/main" val="174026691"/>
      </p:ext>
    </p:extLst>
  </p:cSld>
  <p:clrMapOvr>
    <a:masterClrMapping/>
  </p:clrMapOvr>
  <mc:AlternateContent xmlns:mc="http://schemas.openxmlformats.org/markup-compatibility/2006" xmlns:p14="http://schemas.microsoft.com/office/powerpoint/2010/main">
    <mc:Choice Requires="p14">
      <p:transition spd="slow" p14:dur="2000" advTm="1041"/>
    </mc:Choice>
    <mc:Fallback xmlns="">
      <p:transition spd="slow" advTm="1041"/>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AU"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53D216CF-9EE4-A940-9631-943D93D5D547}" type="datetimeFigureOut">
              <a:rPr lang="en-US" smtClean="0"/>
              <a:t>4/9/20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E29B7E-CFC9-7244-A24B-6A667D8E8B51}" type="slidenum">
              <a:rPr lang="en-US" smtClean="0"/>
              <a:t>‹#›</a:t>
            </a:fld>
            <a:endParaRPr lang="en-US"/>
          </a:p>
        </p:txBody>
      </p:sp>
    </p:spTree>
    <p:extLst>
      <p:ext uri="{BB962C8B-B14F-4D97-AF65-F5344CB8AC3E}">
        <p14:creationId xmlns:p14="http://schemas.microsoft.com/office/powerpoint/2010/main" val="2141352070"/>
      </p:ext>
    </p:extLst>
  </p:cSld>
  <p:clrMapOvr>
    <a:masterClrMapping/>
  </p:clrMapOvr>
  <mc:AlternateContent xmlns:mc="http://schemas.openxmlformats.org/markup-compatibility/2006" xmlns:p14="http://schemas.microsoft.com/office/powerpoint/2010/main">
    <mc:Choice Requires="p14">
      <p:transition spd="slow" p14:dur="2000" advTm="1041"/>
    </mc:Choice>
    <mc:Fallback xmlns="">
      <p:transition spd="slow" advTm="1041"/>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AU"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53D216CF-9EE4-A940-9631-943D93D5D547}" type="datetimeFigureOut">
              <a:rPr lang="en-US" smtClean="0"/>
              <a:t>4/9/20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E29B7E-CFC9-7244-A24B-6A667D8E8B51}" type="slidenum">
              <a:rPr lang="en-US" smtClean="0"/>
              <a:t>‹#›</a:t>
            </a:fld>
            <a:endParaRPr lang="en-US"/>
          </a:p>
        </p:txBody>
      </p:sp>
    </p:spTree>
    <p:extLst>
      <p:ext uri="{BB962C8B-B14F-4D97-AF65-F5344CB8AC3E}">
        <p14:creationId xmlns:p14="http://schemas.microsoft.com/office/powerpoint/2010/main" val="25800417"/>
      </p:ext>
    </p:extLst>
  </p:cSld>
  <p:clrMapOvr>
    <a:masterClrMapping/>
  </p:clrMapOvr>
  <mc:AlternateContent xmlns:mc="http://schemas.openxmlformats.org/markup-compatibility/2006" xmlns:p14="http://schemas.microsoft.com/office/powerpoint/2010/main">
    <mc:Choice Requires="p14">
      <p:transition spd="slow" p14:dur="2000" advTm="1041"/>
    </mc:Choice>
    <mc:Fallback xmlns="">
      <p:transition spd="slow" advTm="1041"/>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AU"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D216CF-9EE4-A940-9631-943D93D5D547}" type="datetimeFigureOut">
              <a:rPr lang="en-US" smtClean="0"/>
              <a:t>4/9/20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E29B7E-CFC9-7244-A24B-6A667D8E8B51}" type="slidenum">
              <a:rPr lang="en-US" smtClean="0"/>
              <a:t>‹#›</a:t>
            </a:fld>
            <a:endParaRPr lang="en-US"/>
          </a:p>
        </p:txBody>
      </p:sp>
    </p:spTree>
    <p:extLst>
      <p:ext uri="{BB962C8B-B14F-4D97-AF65-F5344CB8AC3E}">
        <p14:creationId xmlns:p14="http://schemas.microsoft.com/office/powerpoint/2010/main" val="14418148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2000" advTm="1041"/>
    </mc:Choice>
    <mc:Fallback xmlns="">
      <p:transition spd="slow" advTm="1041"/>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2.xml.rels><?xml version="1.0" encoding="UTF-8" standalone="yes"?>
<Relationships xmlns="http://schemas.openxmlformats.org/package/2006/relationships"><Relationship Id="rId1" Type="http://schemas.openxmlformats.org/officeDocument/2006/relationships/tags" Target="../tags/tag1.xml"/><Relationship Id="rId2" Type="http://schemas.openxmlformats.org/officeDocument/2006/relationships/slideLayout" Target="../slideLayouts/slideLayout2.xml"/><Relationship Id="rId3" Type="http://schemas.openxmlformats.org/officeDocument/2006/relationships/image" Target="../media/image1.jpeg"/></Relationships>
</file>

<file path=ppt/slides/_rels/slide3.xml.rels><?xml version="1.0" encoding="UTF-8" standalone="yes"?>
<Relationships xmlns="http://schemas.openxmlformats.org/package/2006/relationships"><Relationship Id="rId1" Type="http://schemas.openxmlformats.org/officeDocument/2006/relationships/tags" Target="../tags/tag2.xml"/><Relationship Id="rId2" Type="http://schemas.openxmlformats.org/officeDocument/2006/relationships/slideLayout" Target="../slideLayouts/slideLayout2.xml"/><Relationship Id="rId3" Type="http://schemas.openxmlformats.org/officeDocument/2006/relationships/image" Target="../media/image1.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alphaModFix amt="50000"/>
            <a:extLst>
              <a:ext uri="{28A0092B-C50C-407E-A947-70E740481C1C}">
                <a14:useLocalDpi xmlns:a14="http://schemas.microsoft.com/office/drawing/2010/main" val="0"/>
              </a:ext>
            </a:extLst>
          </a:blip>
          <a:stretch>
            <a:fillRect/>
          </a:stretch>
        </p:blipFill>
        <p:spPr>
          <a:xfrm>
            <a:off x="321972" y="119131"/>
            <a:ext cx="10346027" cy="6487732"/>
          </a:xfrm>
          <a:prstGeom prst="rect">
            <a:avLst/>
          </a:prstGeom>
        </p:spPr>
      </p:pic>
      <p:sp>
        <p:nvSpPr>
          <p:cNvPr id="2" name="Title 1"/>
          <p:cNvSpPr>
            <a:spLocks noGrp="1"/>
          </p:cNvSpPr>
          <p:nvPr>
            <p:ph type="ctrTitle"/>
          </p:nvPr>
        </p:nvSpPr>
        <p:spPr/>
        <p:txBody>
          <a:bodyPr/>
          <a:lstStyle/>
          <a:p>
            <a:r>
              <a:rPr lang="en-US" dirty="0">
                <a:latin typeface="Athelas" charset="0"/>
                <a:ea typeface="Athelas" charset="0"/>
                <a:cs typeface="Athelas" charset="0"/>
              </a:rPr>
              <a:t>Over the fence</a:t>
            </a:r>
            <a:r>
              <a:rPr lang="en-US" dirty="0"/>
              <a:t/>
            </a:r>
            <a:br>
              <a:rPr lang="en-US" dirty="0"/>
            </a:br>
            <a:endParaRPr lang="en-US" dirty="0"/>
          </a:p>
        </p:txBody>
      </p:sp>
      <p:sp>
        <p:nvSpPr>
          <p:cNvPr id="3" name="Subtitle 2"/>
          <p:cNvSpPr>
            <a:spLocks noGrp="1"/>
          </p:cNvSpPr>
          <p:nvPr>
            <p:ph type="subTitle" idx="1"/>
          </p:nvPr>
        </p:nvSpPr>
        <p:spPr/>
        <p:txBody>
          <a:bodyPr/>
          <a:lstStyle/>
          <a:p>
            <a:r>
              <a:rPr lang="en-US" b="1" dirty="0">
                <a:latin typeface="Athelas" charset="0"/>
                <a:ea typeface="Athelas" charset="0"/>
                <a:cs typeface="Athelas" charset="0"/>
              </a:rPr>
              <a:t>90155: </a:t>
            </a:r>
            <a:endParaRPr lang="en-US" b="1" dirty="0" smtClean="0">
              <a:latin typeface="Athelas" charset="0"/>
              <a:ea typeface="Athelas" charset="0"/>
              <a:cs typeface="Athelas" charset="0"/>
            </a:endParaRPr>
          </a:p>
          <a:p>
            <a:r>
              <a:rPr lang="en-US" dirty="0" smtClean="0">
                <a:latin typeface="Athelas" charset="0"/>
                <a:ea typeface="Athelas" charset="0"/>
                <a:cs typeface="Athelas" charset="0"/>
              </a:rPr>
              <a:t>Demonstrate </a:t>
            </a:r>
            <a:r>
              <a:rPr lang="en-US" dirty="0">
                <a:latin typeface="Athelas" charset="0"/>
                <a:ea typeface="Athelas" charset="0"/>
                <a:cs typeface="Athelas" charset="0"/>
              </a:rPr>
              <a:t>knowledge of pasture/crop management practices</a:t>
            </a:r>
          </a:p>
          <a:p>
            <a:endParaRPr lang="en-US" dirty="0">
              <a:latin typeface="Athelas" charset="0"/>
              <a:ea typeface="Athelas" charset="0"/>
              <a:cs typeface="Athelas" charset="0"/>
            </a:endParaRPr>
          </a:p>
        </p:txBody>
      </p:sp>
    </p:spTree>
    <p:extLst>
      <p:ext uri="{BB962C8B-B14F-4D97-AF65-F5344CB8AC3E}">
        <p14:creationId xmlns:p14="http://schemas.microsoft.com/office/powerpoint/2010/main" val="1848958772"/>
      </p:ext>
    </p:extLst>
  </p:cSld>
  <p:clrMapOvr>
    <a:masterClrMapping/>
  </p:clrMapOvr>
  <mc:AlternateContent xmlns:mc="http://schemas.openxmlformats.org/markup-compatibility/2006" xmlns:p14="http://schemas.microsoft.com/office/powerpoint/2010/main">
    <mc:Choice Requires="p14">
      <p:transition spd="slow" p14:dur="2000" advTm="1041"/>
    </mc:Choice>
    <mc:Fallback xmlns="">
      <p:transition spd="slow" advTm="1041"/>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alphaModFix amt="50000"/>
            <a:extLst>
              <a:ext uri="{28A0092B-C50C-407E-A947-70E740481C1C}">
                <a14:useLocalDpi xmlns:a14="http://schemas.microsoft.com/office/drawing/2010/main" val="0"/>
              </a:ext>
            </a:extLst>
          </a:blip>
          <a:stretch>
            <a:fillRect/>
          </a:stretch>
        </p:blipFill>
        <p:spPr>
          <a:xfrm>
            <a:off x="237309" y="-18404"/>
            <a:ext cx="10515600" cy="6741176"/>
          </a:xfrm>
          <a:prstGeom prst="rect">
            <a:avLst/>
          </a:prstGeom>
        </p:spPr>
      </p:pic>
      <p:sp>
        <p:nvSpPr>
          <p:cNvPr id="2" name="Title 1"/>
          <p:cNvSpPr>
            <a:spLocks noGrp="1"/>
          </p:cNvSpPr>
          <p:nvPr>
            <p:ph type="title"/>
          </p:nvPr>
        </p:nvSpPr>
        <p:spPr/>
        <p:txBody>
          <a:bodyPr/>
          <a:lstStyle/>
          <a:p>
            <a:r>
              <a:rPr lang="en-US" u="sng" dirty="0"/>
              <a:t>Introduction</a:t>
            </a:r>
            <a:endParaRPr lang="en-US" dirty="0"/>
          </a:p>
        </p:txBody>
      </p:sp>
      <p:sp>
        <p:nvSpPr>
          <p:cNvPr id="3" name="Content Placeholder 2"/>
          <p:cNvSpPr>
            <a:spLocks noGrp="1"/>
          </p:cNvSpPr>
          <p:nvPr>
            <p:ph idx="1"/>
          </p:nvPr>
        </p:nvSpPr>
        <p:spPr>
          <a:xfrm>
            <a:off x="237309" y="1890939"/>
            <a:ext cx="10515600" cy="4351338"/>
          </a:xfrm>
        </p:spPr>
        <p:txBody>
          <a:bodyPr/>
          <a:lstStyle/>
          <a:p>
            <a:pPr marL="0" indent="0">
              <a:buNone/>
            </a:pPr>
            <a:r>
              <a:rPr lang="en-US" dirty="0"/>
              <a:t>New Zealand is world renowned as a leader in the areas of pasture and crop production. The management of pastures and crops in order to </a:t>
            </a:r>
            <a:r>
              <a:rPr lang="en-US" dirty="0" err="1"/>
              <a:t>maximise</a:t>
            </a:r>
            <a:r>
              <a:rPr lang="en-US" dirty="0"/>
              <a:t> production is of particular importance to the individual farmer and to the wider agricultural sector. </a:t>
            </a:r>
            <a:endParaRPr lang="en-US" dirty="0" smtClean="0"/>
          </a:p>
          <a:p>
            <a:pPr marL="0" indent="0">
              <a:buNone/>
            </a:pPr>
            <a:endParaRPr lang="en-US" dirty="0"/>
          </a:p>
          <a:p>
            <a:pPr marL="0" indent="0">
              <a:buNone/>
            </a:pPr>
            <a:r>
              <a:rPr lang="en-US" dirty="0"/>
              <a:t>This assessment activity requires you to demonstrate your knowledge of the management practices used in pasture/crop production by presenting a report on the production of pasture on two </a:t>
            </a:r>
            <a:r>
              <a:rPr lang="en-US" dirty="0" err="1"/>
              <a:t>neighbouring</a:t>
            </a:r>
            <a:r>
              <a:rPr lang="en-US" dirty="0"/>
              <a:t> properties. </a:t>
            </a:r>
          </a:p>
        </p:txBody>
      </p:sp>
      <p:sp>
        <p:nvSpPr>
          <p:cNvPr id="4" name="TextBox 3"/>
          <p:cNvSpPr txBox="1"/>
          <p:nvPr/>
        </p:nvSpPr>
        <p:spPr>
          <a:xfrm>
            <a:off x="548640" y="2011680"/>
            <a:ext cx="184731" cy="369332"/>
          </a:xfrm>
          <a:prstGeom prst="rect">
            <a:avLst/>
          </a:prstGeom>
          <a:noFill/>
        </p:spPr>
        <p:txBody>
          <a:bodyPr wrap="none" rtlCol="0">
            <a:spAutoFit/>
          </a:bodyPr>
          <a:lstStyle/>
          <a:p>
            <a:endParaRPr lang="en-US" dirty="0"/>
          </a:p>
        </p:txBody>
      </p:sp>
    </p:spTree>
    <p:custDataLst>
      <p:tags r:id="rId1"/>
    </p:custDataLst>
    <p:extLst>
      <p:ext uri="{BB962C8B-B14F-4D97-AF65-F5344CB8AC3E}">
        <p14:creationId xmlns:p14="http://schemas.microsoft.com/office/powerpoint/2010/main" val="859103437"/>
      </p:ext>
    </p:extLst>
  </p:cSld>
  <p:clrMapOvr>
    <a:masterClrMapping/>
  </p:clrMapOvr>
  <mc:AlternateContent xmlns:mc="http://schemas.openxmlformats.org/markup-compatibility/2006" xmlns:p14="http://schemas.microsoft.com/office/powerpoint/2010/main">
    <mc:Choice Requires="p14">
      <p:transition spd="slow" p14:dur="2000" advTm="1041"/>
    </mc:Choice>
    <mc:Fallback xmlns="">
      <p:transition spd="slow" advTm="104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alphaModFix amt="53000"/>
            <a:extLst>
              <a:ext uri="{28A0092B-C50C-407E-A947-70E740481C1C}">
                <a14:useLocalDpi xmlns:a14="http://schemas.microsoft.com/office/drawing/2010/main" val="0"/>
              </a:ext>
            </a:extLst>
          </a:blip>
          <a:stretch>
            <a:fillRect/>
          </a:stretch>
        </p:blipFill>
        <p:spPr>
          <a:xfrm>
            <a:off x="180305" y="362908"/>
            <a:ext cx="11397802" cy="6308348"/>
          </a:xfrm>
          <a:prstGeom prst="rect">
            <a:avLst/>
          </a:prstGeom>
        </p:spPr>
      </p:pic>
      <p:sp>
        <p:nvSpPr>
          <p:cNvPr id="2" name="Title 1"/>
          <p:cNvSpPr>
            <a:spLocks noGrp="1"/>
          </p:cNvSpPr>
          <p:nvPr>
            <p:ph type="title"/>
          </p:nvPr>
        </p:nvSpPr>
        <p:spPr/>
        <p:txBody>
          <a:bodyPr/>
          <a:lstStyle/>
          <a:p>
            <a:r>
              <a:rPr lang="en-US" b="1" u="sng" dirty="0">
                <a:latin typeface="Athelas" charset="0"/>
                <a:ea typeface="Athelas" charset="0"/>
                <a:cs typeface="Athelas" charset="0"/>
              </a:rPr>
              <a:t>Conditions</a:t>
            </a:r>
            <a:endParaRPr lang="en-US" b="1" dirty="0">
              <a:latin typeface="Athelas" charset="0"/>
              <a:ea typeface="Athelas" charset="0"/>
              <a:cs typeface="Athelas" charset="0"/>
            </a:endParaRPr>
          </a:p>
        </p:txBody>
      </p:sp>
      <p:sp>
        <p:nvSpPr>
          <p:cNvPr id="3" name="Content Placeholder 2"/>
          <p:cNvSpPr>
            <a:spLocks noGrp="1"/>
          </p:cNvSpPr>
          <p:nvPr>
            <p:ph idx="1"/>
          </p:nvPr>
        </p:nvSpPr>
        <p:spPr/>
        <p:txBody>
          <a:bodyPr>
            <a:normAutofit fontScale="92500" lnSpcReduction="10000"/>
          </a:bodyPr>
          <a:lstStyle/>
          <a:p>
            <a:r>
              <a:rPr lang="en-US" dirty="0">
                <a:latin typeface="Athelas" charset="0"/>
                <a:ea typeface="Athelas" charset="0"/>
                <a:cs typeface="Athelas" charset="0"/>
              </a:rPr>
              <a:t>This is an </a:t>
            </a:r>
            <a:r>
              <a:rPr lang="en-US" b="1" dirty="0">
                <a:latin typeface="Athelas" charset="0"/>
                <a:ea typeface="Athelas" charset="0"/>
                <a:cs typeface="Athelas" charset="0"/>
              </a:rPr>
              <a:t>individual</a:t>
            </a:r>
            <a:r>
              <a:rPr lang="en-US" dirty="0">
                <a:latin typeface="Athelas" charset="0"/>
                <a:ea typeface="Athelas" charset="0"/>
                <a:cs typeface="Athelas" charset="0"/>
              </a:rPr>
              <a:t> assessment task. All written material must be completed by you, either handwritten or typed in your own words</a:t>
            </a:r>
            <a:r>
              <a:rPr lang="en-US" dirty="0" smtClean="0">
                <a:latin typeface="Athelas" charset="0"/>
                <a:ea typeface="Athelas" charset="0"/>
                <a:cs typeface="Athelas" charset="0"/>
              </a:rPr>
              <a:t>.</a:t>
            </a:r>
          </a:p>
          <a:p>
            <a:endParaRPr lang="en-US" dirty="0">
              <a:latin typeface="Athelas" charset="0"/>
              <a:ea typeface="Athelas" charset="0"/>
              <a:cs typeface="Athelas" charset="0"/>
            </a:endParaRPr>
          </a:p>
          <a:p>
            <a:r>
              <a:rPr lang="en-US" dirty="0">
                <a:latin typeface="Athelas" charset="0"/>
                <a:ea typeface="Athelas" charset="0"/>
                <a:cs typeface="Athelas" charset="0"/>
              </a:rPr>
              <a:t>The </a:t>
            </a:r>
            <a:r>
              <a:rPr lang="en-US" b="1" dirty="0">
                <a:latin typeface="Athelas" charset="0"/>
                <a:ea typeface="Athelas" charset="0"/>
                <a:cs typeface="Athelas" charset="0"/>
              </a:rPr>
              <a:t>report</a:t>
            </a:r>
            <a:r>
              <a:rPr lang="en-US" dirty="0">
                <a:latin typeface="Athelas" charset="0"/>
                <a:ea typeface="Athelas" charset="0"/>
                <a:cs typeface="Athelas" charset="0"/>
              </a:rPr>
              <a:t> could be in the form of an </a:t>
            </a:r>
            <a:r>
              <a:rPr lang="en-US" dirty="0" smtClean="0">
                <a:latin typeface="Athelas" charset="0"/>
                <a:ea typeface="Athelas" charset="0"/>
                <a:cs typeface="Athelas" charset="0"/>
              </a:rPr>
              <a:t>a </a:t>
            </a:r>
            <a:r>
              <a:rPr lang="en-US" dirty="0">
                <a:latin typeface="Athelas" charset="0"/>
                <a:ea typeface="Athelas" charset="0"/>
                <a:cs typeface="Athelas" charset="0"/>
              </a:rPr>
              <a:t>written report using the supplied sheets</a:t>
            </a:r>
            <a:r>
              <a:rPr lang="en-US" dirty="0" smtClean="0">
                <a:latin typeface="Athelas" charset="0"/>
                <a:ea typeface="Athelas" charset="0"/>
                <a:cs typeface="Athelas" charset="0"/>
              </a:rPr>
              <a:t>.</a:t>
            </a:r>
          </a:p>
          <a:p>
            <a:endParaRPr lang="en-US" dirty="0">
              <a:latin typeface="Athelas" charset="0"/>
              <a:ea typeface="Athelas" charset="0"/>
              <a:cs typeface="Athelas" charset="0"/>
            </a:endParaRPr>
          </a:p>
          <a:p>
            <a:r>
              <a:rPr lang="en-US" dirty="0">
                <a:latin typeface="Athelas" charset="0"/>
                <a:ea typeface="Athelas" charset="0"/>
                <a:cs typeface="Athelas" charset="0"/>
              </a:rPr>
              <a:t>Information on the current pasture/crop management practices of the two properties is provided</a:t>
            </a:r>
            <a:r>
              <a:rPr lang="en-US" dirty="0" smtClean="0">
                <a:latin typeface="Athelas" charset="0"/>
                <a:ea typeface="Athelas" charset="0"/>
                <a:cs typeface="Athelas" charset="0"/>
              </a:rPr>
              <a:t>.</a:t>
            </a:r>
          </a:p>
          <a:p>
            <a:endParaRPr lang="en-US" dirty="0">
              <a:latin typeface="Athelas" charset="0"/>
              <a:ea typeface="Athelas" charset="0"/>
              <a:cs typeface="Athelas" charset="0"/>
            </a:endParaRPr>
          </a:p>
          <a:p>
            <a:r>
              <a:rPr lang="en-US" b="1" dirty="0">
                <a:latin typeface="Athelas" charset="0"/>
                <a:ea typeface="Athelas" charset="0"/>
                <a:cs typeface="Athelas" charset="0"/>
              </a:rPr>
              <a:t>Written wor</a:t>
            </a:r>
            <a:r>
              <a:rPr lang="en-US" dirty="0">
                <a:latin typeface="Athelas" charset="0"/>
                <a:ea typeface="Athelas" charset="0"/>
                <a:cs typeface="Athelas" charset="0"/>
              </a:rPr>
              <a:t>k cut and pasted, photocopied or obtained from other sources, will not be accepted as this is someone else's work.</a:t>
            </a:r>
          </a:p>
        </p:txBody>
      </p:sp>
    </p:spTree>
    <p:custDataLst>
      <p:tags r:id="rId1"/>
    </p:custDataLst>
    <p:extLst>
      <p:ext uri="{BB962C8B-B14F-4D97-AF65-F5344CB8AC3E}">
        <p14:creationId xmlns:p14="http://schemas.microsoft.com/office/powerpoint/2010/main" val="2101282708"/>
      </p:ext>
    </p:extLst>
  </p:cSld>
  <p:clrMapOvr>
    <a:masterClrMapping/>
  </p:clrMapOvr>
  <mc:AlternateContent xmlns:mc="http://schemas.openxmlformats.org/markup-compatibility/2006" xmlns:p14="http://schemas.microsoft.com/office/powerpoint/2010/main">
    <mc:Choice Requires="p14">
      <p:transition spd="slow" p14:dur="2000" advTm="1041"/>
    </mc:Choice>
    <mc:Fallback xmlns="">
      <p:transition spd="slow" advTm="104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alphaModFix amt="52000"/>
            <a:extLst>
              <a:ext uri="{28A0092B-C50C-407E-A947-70E740481C1C}">
                <a14:useLocalDpi xmlns:a14="http://schemas.microsoft.com/office/drawing/2010/main" val="0"/>
              </a:ext>
            </a:extLst>
          </a:blip>
          <a:stretch>
            <a:fillRect/>
          </a:stretch>
        </p:blipFill>
        <p:spPr>
          <a:xfrm>
            <a:off x="-154546" y="48986"/>
            <a:ext cx="12346545" cy="6493482"/>
          </a:xfrm>
          <a:prstGeom prst="rect">
            <a:avLst/>
          </a:prstGeom>
        </p:spPr>
      </p:pic>
      <p:sp>
        <p:nvSpPr>
          <p:cNvPr id="2" name="Title 1"/>
          <p:cNvSpPr>
            <a:spLocks noGrp="1"/>
          </p:cNvSpPr>
          <p:nvPr>
            <p:ph type="title"/>
          </p:nvPr>
        </p:nvSpPr>
        <p:spPr/>
        <p:txBody>
          <a:bodyPr>
            <a:normAutofit fontScale="90000"/>
          </a:bodyPr>
          <a:lstStyle/>
          <a:p>
            <a:r>
              <a:rPr lang="en-US" b="1" u="sng" dirty="0" smtClean="0"/>
              <a:t>Task</a:t>
            </a:r>
            <a:br>
              <a:rPr lang="en-US" b="1" u="sng" dirty="0" smtClean="0"/>
            </a:br>
            <a:r>
              <a:rPr lang="en-US" sz="1800" dirty="0"/>
              <a:t>You are a farm advisor whose job is to provide help and advice to farmers when they have particular farm issues to solve.</a:t>
            </a:r>
            <a:br>
              <a:rPr lang="en-US" sz="1800" dirty="0"/>
            </a:br>
            <a:r>
              <a:rPr lang="en-US" sz="1800" dirty="0"/>
              <a:t>Consider the information in the table below. It relates to two </a:t>
            </a:r>
            <a:r>
              <a:rPr lang="en-US" sz="1800" dirty="0" err="1"/>
              <a:t>neighbouring</a:t>
            </a:r>
            <a:r>
              <a:rPr lang="en-US" sz="1800" dirty="0"/>
              <a:t> properties.</a:t>
            </a:r>
          </a:p>
        </p:txBody>
      </p:sp>
      <p:sp>
        <p:nvSpPr>
          <p:cNvPr id="3" name="Content Placeholder 2"/>
          <p:cNvSpPr>
            <a:spLocks noGrp="1"/>
          </p:cNvSpPr>
          <p:nvPr>
            <p:ph sz="half" idx="1"/>
          </p:nvPr>
        </p:nvSpPr>
        <p:spPr/>
        <p:txBody>
          <a:bodyPr>
            <a:normAutofit fontScale="92500"/>
          </a:bodyPr>
          <a:lstStyle/>
          <a:p>
            <a:pPr marL="0" indent="0">
              <a:buNone/>
            </a:pPr>
            <a:r>
              <a:rPr lang="en-US" b="1" dirty="0" err="1"/>
              <a:t>Homebrook</a:t>
            </a:r>
            <a:r>
              <a:rPr lang="en-US" b="1" dirty="0"/>
              <a:t> </a:t>
            </a:r>
            <a:r>
              <a:rPr lang="en-US" b="1" dirty="0" smtClean="0"/>
              <a:t>Farm</a:t>
            </a:r>
          </a:p>
          <a:p>
            <a:pPr marL="0" indent="0">
              <a:buNone/>
            </a:pPr>
            <a:r>
              <a:rPr lang="en-US" sz="1600" dirty="0">
                <a:latin typeface="Athelas" charset="0"/>
                <a:ea typeface="Athelas" charset="0"/>
                <a:cs typeface="Athelas" charset="0"/>
              </a:rPr>
              <a:t>runs a sheep-breeding </a:t>
            </a:r>
            <a:r>
              <a:rPr lang="en-US" sz="1600" dirty="0" smtClean="0">
                <a:latin typeface="Athelas" charset="0"/>
                <a:ea typeface="Athelas" charset="0"/>
                <a:cs typeface="Athelas" charset="0"/>
              </a:rPr>
              <a:t>unit</a:t>
            </a:r>
            <a:endParaRPr lang="en-US" sz="1600" dirty="0">
              <a:latin typeface="Athelas" charset="0"/>
              <a:ea typeface="Athelas" charset="0"/>
              <a:cs typeface="Athelas" charset="0"/>
            </a:endParaRPr>
          </a:p>
          <a:p>
            <a:pPr marL="0" indent="0">
              <a:buNone/>
            </a:pPr>
            <a:r>
              <a:rPr lang="en-US" sz="1600" dirty="0">
                <a:latin typeface="Athelas" charset="0"/>
                <a:ea typeface="Athelas" charset="0"/>
                <a:cs typeface="Athelas" charset="0"/>
              </a:rPr>
              <a:t>starts lambing in early </a:t>
            </a:r>
            <a:r>
              <a:rPr lang="en-US" sz="1600" dirty="0" smtClean="0">
                <a:latin typeface="Athelas" charset="0"/>
                <a:ea typeface="Athelas" charset="0"/>
                <a:cs typeface="Athelas" charset="0"/>
              </a:rPr>
              <a:t>August</a:t>
            </a:r>
          </a:p>
          <a:p>
            <a:pPr marL="0" indent="0">
              <a:buNone/>
            </a:pPr>
            <a:r>
              <a:rPr lang="en-US" sz="1600" dirty="0">
                <a:latin typeface="Athelas" charset="0"/>
                <a:ea typeface="Athelas" charset="0"/>
                <a:cs typeface="Athelas" charset="0"/>
              </a:rPr>
              <a:t>has silt loam soil – some paddocks get very waterlogged during the </a:t>
            </a:r>
            <a:r>
              <a:rPr lang="en-US" sz="1600" dirty="0" smtClean="0">
                <a:latin typeface="Athelas" charset="0"/>
                <a:ea typeface="Athelas" charset="0"/>
                <a:cs typeface="Athelas" charset="0"/>
              </a:rPr>
              <a:t>winter</a:t>
            </a:r>
          </a:p>
          <a:p>
            <a:pPr marL="0" indent="0">
              <a:buNone/>
            </a:pPr>
            <a:r>
              <a:rPr lang="en-US" sz="1600" dirty="0">
                <a:latin typeface="Athelas" charset="0"/>
                <a:ea typeface="Athelas" charset="0"/>
                <a:cs typeface="Athelas" charset="0"/>
              </a:rPr>
              <a:t>has a soil pH in the range of 5.9–6.3</a:t>
            </a:r>
            <a:r>
              <a:rPr lang="en-US" sz="1600" dirty="0" smtClean="0">
                <a:latin typeface="Athelas" charset="0"/>
                <a:ea typeface="Athelas" charset="0"/>
                <a:cs typeface="Athelas" charset="0"/>
              </a:rPr>
              <a:t>;</a:t>
            </a:r>
          </a:p>
          <a:p>
            <a:pPr marL="0" indent="0">
              <a:buNone/>
            </a:pPr>
            <a:r>
              <a:rPr lang="en-US" sz="1600" dirty="0">
                <a:latin typeface="Athelas" charset="0"/>
                <a:ea typeface="Athelas" charset="0"/>
                <a:cs typeface="Athelas" charset="0"/>
              </a:rPr>
              <a:t>has an annual </a:t>
            </a:r>
            <a:r>
              <a:rPr lang="en-US" sz="1600" dirty="0" err="1">
                <a:latin typeface="Athelas" charset="0"/>
                <a:ea typeface="Athelas" charset="0"/>
                <a:cs typeface="Athelas" charset="0"/>
              </a:rPr>
              <a:t>programme</a:t>
            </a:r>
            <a:r>
              <a:rPr lang="en-US" sz="1600" dirty="0">
                <a:latin typeface="Athelas" charset="0"/>
                <a:ea typeface="Athelas" charset="0"/>
                <a:cs typeface="Athelas" charset="0"/>
              </a:rPr>
              <a:t> of renewing old, unproductive pasture by planting a winter-feed crop and then re-sowing in the spring by cultivating the paddocks and sowing new, more productive cultivars</a:t>
            </a:r>
            <a:r>
              <a:rPr lang="en-US" sz="1600" dirty="0" smtClean="0">
                <a:latin typeface="Athelas" charset="0"/>
                <a:ea typeface="Athelas" charset="0"/>
                <a:cs typeface="Athelas" charset="0"/>
              </a:rPr>
              <a:t>;</a:t>
            </a:r>
          </a:p>
          <a:p>
            <a:pPr marL="0" indent="0">
              <a:buNone/>
            </a:pPr>
            <a:r>
              <a:rPr lang="en-US" sz="1600" dirty="0">
                <a:latin typeface="Athelas" charset="0"/>
                <a:ea typeface="Athelas" charset="0"/>
                <a:cs typeface="Athelas" charset="0"/>
              </a:rPr>
              <a:t>applies lime as indicated by soil tests carried out prior to the topdressing of both the lime and required phosphate </a:t>
            </a:r>
            <a:r>
              <a:rPr lang="en-US" sz="1600" dirty="0" err="1">
                <a:latin typeface="Athelas" charset="0"/>
                <a:ea typeface="Athelas" charset="0"/>
                <a:cs typeface="Athelas" charset="0"/>
              </a:rPr>
              <a:t>fertilisers</a:t>
            </a:r>
            <a:r>
              <a:rPr lang="en-US" sz="1600" dirty="0" smtClean="0">
                <a:latin typeface="Athelas" charset="0"/>
                <a:ea typeface="Athelas" charset="0"/>
                <a:cs typeface="Athelas" charset="0"/>
              </a:rPr>
              <a:t>;</a:t>
            </a:r>
          </a:p>
          <a:p>
            <a:pPr marL="0" indent="0">
              <a:buNone/>
            </a:pPr>
            <a:r>
              <a:rPr lang="en-US" sz="1600" dirty="0">
                <a:latin typeface="Athelas" charset="0"/>
                <a:ea typeface="Athelas" charset="0"/>
                <a:cs typeface="Athelas" charset="0"/>
              </a:rPr>
              <a:t>makes no hay or silage</a:t>
            </a:r>
            <a:r>
              <a:rPr lang="en-US" sz="1600" dirty="0" smtClean="0">
                <a:latin typeface="Athelas" charset="0"/>
                <a:ea typeface="Athelas" charset="0"/>
                <a:cs typeface="Athelas" charset="0"/>
              </a:rPr>
              <a:t>;</a:t>
            </a:r>
          </a:p>
          <a:p>
            <a:pPr marL="0" indent="0">
              <a:buNone/>
            </a:pPr>
            <a:r>
              <a:rPr lang="en-US" sz="1600" dirty="0">
                <a:latin typeface="Athelas" charset="0"/>
                <a:ea typeface="Athelas" charset="0"/>
                <a:cs typeface="Athelas" charset="0"/>
              </a:rPr>
              <a:t>tends to “set stock” sheep from July onwards, once the winter crop has been eaten. </a:t>
            </a:r>
          </a:p>
          <a:p>
            <a:pPr marL="0" indent="0">
              <a:buNone/>
            </a:pPr>
            <a:endParaRPr lang="en-US" sz="1400" dirty="0"/>
          </a:p>
          <a:p>
            <a:pPr marL="0" indent="0">
              <a:buNone/>
            </a:pPr>
            <a:endParaRPr lang="en-US" dirty="0"/>
          </a:p>
        </p:txBody>
      </p:sp>
      <p:sp>
        <p:nvSpPr>
          <p:cNvPr id="4" name="Content Placeholder 3"/>
          <p:cNvSpPr>
            <a:spLocks noGrp="1"/>
          </p:cNvSpPr>
          <p:nvPr>
            <p:ph sz="half" idx="2"/>
          </p:nvPr>
        </p:nvSpPr>
        <p:spPr>
          <a:xfrm>
            <a:off x="6019800" y="1825625"/>
            <a:ext cx="5181600" cy="4351338"/>
          </a:xfrm>
        </p:spPr>
        <p:txBody>
          <a:bodyPr>
            <a:normAutofit fontScale="92500"/>
          </a:bodyPr>
          <a:lstStyle/>
          <a:p>
            <a:pPr marL="0" indent="0">
              <a:buNone/>
            </a:pPr>
            <a:r>
              <a:rPr lang="en-US" b="1" dirty="0"/>
              <a:t>Riverview </a:t>
            </a:r>
            <a:r>
              <a:rPr lang="en-US" b="1" dirty="0" smtClean="0"/>
              <a:t>Farm</a:t>
            </a:r>
          </a:p>
          <a:p>
            <a:pPr marL="0" indent="0">
              <a:buNone/>
            </a:pPr>
            <a:r>
              <a:rPr lang="en-US" sz="1400" dirty="0">
                <a:latin typeface="Athelas" charset="0"/>
                <a:ea typeface="Athelas" charset="0"/>
                <a:cs typeface="Athelas" charset="0"/>
              </a:rPr>
              <a:t>runs a cattle-finishing unit</a:t>
            </a:r>
            <a:r>
              <a:rPr lang="en-US" sz="1400" dirty="0" smtClean="0">
                <a:latin typeface="Athelas" charset="0"/>
                <a:ea typeface="Athelas" charset="0"/>
                <a:cs typeface="Athelas" charset="0"/>
              </a:rPr>
              <a:t>;</a:t>
            </a:r>
          </a:p>
          <a:p>
            <a:pPr marL="0" indent="0">
              <a:buNone/>
            </a:pPr>
            <a:r>
              <a:rPr lang="en-US" sz="1400" dirty="0">
                <a:latin typeface="Athelas" charset="0"/>
                <a:ea typeface="Athelas" charset="0"/>
                <a:cs typeface="Athelas" charset="0"/>
              </a:rPr>
              <a:t>aims to sell most of the stock in September/October (when prices tend to be at their highest</a:t>
            </a:r>
            <a:r>
              <a:rPr lang="en-US" sz="1400" dirty="0" smtClean="0">
                <a:latin typeface="Athelas" charset="0"/>
                <a:ea typeface="Athelas" charset="0"/>
                <a:cs typeface="Athelas" charset="0"/>
              </a:rPr>
              <a:t>);</a:t>
            </a:r>
          </a:p>
          <a:p>
            <a:pPr marL="0" indent="0">
              <a:buNone/>
            </a:pPr>
            <a:r>
              <a:rPr lang="en-US" sz="1400" dirty="0">
                <a:latin typeface="Athelas" charset="0"/>
                <a:ea typeface="Athelas" charset="0"/>
                <a:cs typeface="Athelas" charset="0"/>
              </a:rPr>
              <a:t>has silt loam soil with open drains in the wet areas</a:t>
            </a:r>
            <a:r>
              <a:rPr lang="en-US" sz="1400" dirty="0" smtClean="0">
                <a:latin typeface="Athelas" charset="0"/>
                <a:ea typeface="Athelas" charset="0"/>
                <a:cs typeface="Athelas" charset="0"/>
              </a:rPr>
              <a:t>;</a:t>
            </a:r>
          </a:p>
          <a:p>
            <a:pPr marL="0" indent="0">
              <a:buNone/>
            </a:pPr>
            <a:r>
              <a:rPr lang="en-US" sz="1400" dirty="0">
                <a:latin typeface="Athelas" charset="0"/>
                <a:ea typeface="Athelas" charset="0"/>
                <a:cs typeface="Athelas" charset="0"/>
              </a:rPr>
              <a:t>has a high level of weed control (mainly of thistles) over the summer months; </a:t>
            </a:r>
            <a:endParaRPr lang="en-US" sz="1400" dirty="0" smtClean="0">
              <a:latin typeface="Athelas" charset="0"/>
              <a:ea typeface="Athelas" charset="0"/>
              <a:cs typeface="Athelas" charset="0"/>
            </a:endParaRPr>
          </a:p>
          <a:p>
            <a:pPr marL="0" indent="0">
              <a:buNone/>
            </a:pPr>
            <a:r>
              <a:rPr lang="en-US" sz="1600" dirty="0">
                <a:latin typeface="Athelas" charset="0"/>
                <a:ea typeface="Athelas" charset="0"/>
                <a:cs typeface="Athelas" charset="0"/>
              </a:rPr>
              <a:t>no lime used, but applies </a:t>
            </a:r>
            <a:r>
              <a:rPr lang="en-US" sz="1600" dirty="0" err="1">
                <a:latin typeface="Athelas" charset="0"/>
                <a:ea typeface="Athelas" charset="0"/>
                <a:cs typeface="Athelas" charset="0"/>
              </a:rPr>
              <a:t>fertiliser</a:t>
            </a:r>
            <a:r>
              <a:rPr lang="en-US" sz="1600" dirty="0">
                <a:latin typeface="Athelas" charset="0"/>
                <a:ea typeface="Athelas" charset="0"/>
                <a:cs typeface="Athelas" charset="0"/>
              </a:rPr>
              <a:t> annually at maintenance rates and also uses some urea</a:t>
            </a:r>
            <a:r>
              <a:rPr lang="en-US" sz="1600" dirty="0" smtClean="0">
                <a:latin typeface="Athelas" charset="0"/>
                <a:ea typeface="Athelas" charset="0"/>
                <a:cs typeface="Athelas" charset="0"/>
              </a:rPr>
              <a:t>;</a:t>
            </a:r>
          </a:p>
          <a:p>
            <a:pPr marL="0" indent="0">
              <a:buNone/>
            </a:pPr>
            <a:r>
              <a:rPr lang="en-US" sz="1600" dirty="0">
                <a:latin typeface="Athelas" charset="0"/>
                <a:ea typeface="Athelas" charset="0"/>
                <a:cs typeface="Athelas" charset="0"/>
              </a:rPr>
              <a:t>conserves surplus grass as hay in early summer, and this is fed out in the winter</a:t>
            </a:r>
            <a:r>
              <a:rPr lang="en-US" sz="1600" dirty="0" smtClean="0">
                <a:latin typeface="Athelas" charset="0"/>
                <a:ea typeface="Athelas" charset="0"/>
                <a:cs typeface="Athelas" charset="0"/>
              </a:rPr>
              <a:t>;</a:t>
            </a:r>
          </a:p>
          <a:p>
            <a:pPr marL="0" indent="0">
              <a:buNone/>
            </a:pPr>
            <a:r>
              <a:rPr lang="en-US" sz="1600" dirty="0">
                <a:latin typeface="Athelas" charset="0"/>
                <a:ea typeface="Athelas" charset="0"/>
                <a:cs typeface="Athelas" charset="0"/>
              </a:rPr>
              <a:t>purchases replacement stock (yearlings) in August/September</a:t>
            </a:r>
            <a:r>
              <a:rPr lang="en-US" sz="1600" dirty="0" smtClean="0">
                <a:latin typeface="Athelas" charset="0"/>
                <a:ea typeface="Athelas" charset="0"/>
                <a:cs typeface="Athelas" charset="0"/>
              </a:rPr>
              <a:t>;</a:t>
            </a:r>
          </a:p>
          <a:p>
            <a:pPr marL="0" indent="0">
              <a:buNone/>
            </a:pPr>
            <a:r>
              <a:rPr lang="en-US" sz="1600" dirty="0" smtClean="0">
                <a:latin typeface="Athelas" charset="0"/>
                <a:ea typeface="Athelas" charset="0"/>
                <a:cs typeface="Athelas" charset="0"/>
              </a:rPr>
              <a:t>ryegrasses </a:t>
            </a:r>
            <a:r>
              <a:rPr lang="en-US" sz="1600" dirty="0">
                <a:latin typeface="Athelas" charset="0"/>
                <a:ea typeface="Athelas" charset="0"/>
                <a:cs typeface="Athelas" charset="0"/>
              </a:rPr>
              <a:t>any pastures that have been damaged by pugging by broadcasting and harrowing in high yielding, new ryegrass cultivars. </a:t>
            </a:r>
          </a:p>
        </p:txBody>
      </p:sp>
    </p:spTree>
    <p:extLst>
      <p:ext uri="{BB962C8B-B14F-4D97-AF65-F5344CB8AC3E}">
        <p14:creationId xmlns:p14="http://schemas.microsoft.com/office/powerpoint/2010/main" val="1173336898"/>
      </p:ext>
    </p:extLst>
  </p:cSld>
  <p:clrMapOvr>
    <a:masterClrMapping/>
  </p:clrMapOvr>
  <mc:AlternateContent xmlns:mc="http://schemas.openxmlformats.org/markup-compatibility/2006" xmlns:p14="http://schemas.microsoft.com/office/powerpoint/2010/main">
    <mc:Choice Requires="p14">
      <p:transition spd="slow" p14:dur="2000" advTm="1041"/>
    </mc:Choice>
    <mc:Fallback xmlns="">
      <p:transition spd="slow" advTm="104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ssolv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ssolv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dissolv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dissolv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dissolve">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dissolve">
                                      <p:cBhvr>
                                        <p:cTn id="42" dur="5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nodeType="clickEffect">
                                  <p:stCondLst>
                                    <p:cond delay="0"/>
                                  </p:stCondLst>
                                  <p:childTnLst>
                                    <p:set>
                                      <p:cBhvr>
                                        <p:cTn id="46" dur="1" fill="hold">
                                          <p:stCondLst>
                                            <p:cond delay="0"/>
                                          </p:stCondLst>
                                        </p:cTn>
                                        <p:tgtEl>
                                          <p:spTgt spid="4">
                                            <p:txEl>
                                              <p:pRg st="1" end="1"/>
                                            </p:txEl>
                                          </p:spTgt>
                                        </p:tgtEl>
                                        <p:attrNameLst>
                                          <p:attrName>style.visibility</p:attrName>
                                        </p:attrNameLst>
                                      </p:cBhvr>
                                      <p:to>
                                        <p:strVal val="visible"/>
                                      </p:to>
                                    </p:set>
                                    <p:animEffect transition="in" filter="dissolve">
                                      <p:cBhvr>
                                        <p:cTn id="47" dur="500"/>
                                        <p:tgtEl>
                                          <p:spTgt spid="4">
                                            <p:txEl>
                                              <p:pRg st="1" end="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nodeType="clickEffect">
                                  <p:stCondLst>
                                    <p:cond delay="0"/>
                                  </p:stCondLst>
                                  <p:childTnLst>
                                    <p:set>
                                      <p:cBhvr>
                                        <p:cTn id="51" dur="1" fill="hold">
                                          <p:stCondLst>
                                            <p:cond delay="0"/>
                                          </p:stCondLst>
                                        </p:cTn>
                                        <p:tgtEl>
                                          <p:spTgt spid="4">
                                            <p:txEl>
                                              <p:pRg st="2" end="2"/>
                                            </p:txEl>
                                          </p:spTgt>
                                        </p:tgtEl>
                                        <p:attrNameLst>
                                          <p:attrName>style.visibility</p:attrName>
                                        </p:attrNameLst>
                                      </p:cBhvr>
                                      <p:to>
                                        <p:strVal val="visible"/>
                                      </p:to>
                                    </p:set>
                                    <p:animEffect transition="in" filter="dissolve">
                                      <p:cBhvr>
                                        <p:cTn id="52" dur="500"/>
                                        <p:tgtEl>
                                          <p:spTgt spid="4">
                                            <p:txEl>
                                              <p:pRg st="2" end="2"/>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nodeType="clickEffect">
                                  <p:stCondLst>
                                    <p:cond delay="0"/>
                                  </p:stCondLst>
                                  <p:childTnLst>
                                    <p:set>
                                      <p:cBhvr>
                                        <p:cTn id="56" dur="1" fill="hold">
                                          <p:stCondLst>
                                            <p:cond delay="0"/>
                                          </p:stCondLst>
                                        </p:cTn>
                                        <p:tgtEl>
                                          <p:spTgt spid="4">
                                            <p:txEl>
                                              <p:pRg st="3" end="3"/>
                                            </p:txEl>
                                          </p:spTgt>
                                        </p:tgtEl>
                                        <p:attrNameLst>
                                          <p:attrName>style.visibility</p:attrName>
                                        </p:attrNameLst>
                                      </p:cBhvr>
                                      <p:to>
                                        <p:strVal val="visible"/>
                                      </p:to>
                                    </p:set>
                                    <p:animEffect transition="in" filter="dissolve">
                                      <p:cBhvr>
                                        <p:cTn id="57" dur="500"/>
                                        <p:tgtEl>
                                          <p:spTgt spid="4">
                                            <p:txEl>
                                              <p:pRg st="3" end="3"/>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9" presetClass="entr" presetSubtype="0" fill="hold" nodeType="clickEffect">
                                  <p:stCondLst>
                                    <p:cond delay="0"/>
                                  </p:stCondLst>
                                  <p:childTnLst>
                                    <p:set>
                                      <p:cBhvr>
                                        <p:cTn id="61" dur="1" fill="hold">
                                          <p:stCondLst>
                                            <p:cond delay="0"/>
                                          </p:stCondLst>
                                        </p:cTn>
                                        <p:tgtEl>
                                          <p:spTgt spid="4">
                                            <p:txEl>
                                              <p:pRg st="4" end="4"/>
                                            </p:txEl>
                                          </p:spTgt>
                                        </p:tgtEl>
                                        <p:attrNameLst>
                                          <p:attrName>style.visibility</p:attrName>
                                        </p:attrNameLst>
                                      </p:cBhvr>
                                      <p:to>
                                        <p:strVal val="visible"/>
                                      </p:to>
                                    </p:set>
                                    <p:animEffect transition="in" filter="dissolve">
                                      <p:cBhvr>
                                        <p:cTn id="62" dur="500"/>
                                        <p:tgtEl>
                                          <p:spTgt spid="4">
                                            <p:txEl>
                                              <p:pRg st="4" end="4"/>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9" presetClass="entr" presetSubtype="0" fill="hold" nodeType="clickEffect">
                                  <p:stCondLst>
                                    <p:cond delay="0"/>
                                  </p:stCondLst>
                                  <p:childTnLst>
                                    <p:set>
                                      <p:cBhvr>
                                        <p:cTn id="66" dur="1" fill="hold">
                                          <p:stCondLst>
                                            <p:cond delay="0"/>
                                          </p:stCondLst>
                                        </p:cTn>
                                        <p:tgtEl>
                                          <p:spTgt spid="4">
                                            <p:txEl>
                                              <p:pRg st="5" end="5"/>
                                            </p:txEl>
                                          </p:spTgt>
                                        </p:tgtEl>
                                        <p:attrNameLst>
                                          <p:attrName>style.visibility</p:attrName>
                                        </p:attrNameLst>
                                      </p:cBhvr>
                                      <p:to>
                                        <p:strVal val="visible"/>
                                      </p:to>
                                    </p:set>
                                    <p:animEffect transition="in" filter="dissolve">
                                      <p:cBhvr>
                                        <p:cTn id="67" dur="500"/>
                                        <p:tgtEl>
                                          <p:spTgt spid="4">
                                            <p:txEl>
                                              <p:pRg st="5" end="5"/>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9" presetClass="entr" presetSubtype="0" fill="hold" nodeType="clickEffect">
                                  <p:stCondLst>
                                    <p:cond delay="0"/>
                                  </p:stCondLst>
                                  <p:childTnLst>
                                    <p:set>
                                      <p:cBhvr>
                                        <p:cTn id="71" dur="1" fill="hold">
                                          <p:stCondLst>
                                            <p:cond delay="0"/>
                                          </p:stCondLst>
                                        </p:cTn>
                                        <p:tgtEl>
                                          <p:spTgt spid="4">
                                            <p:txEl>
                                              <p:pRg st="6" end="6"/>
                                            </p:txEl>
                                          </p:spTgt>
                                        </p:tgtEl>
                                        <p:attrNameLst>
                                          <p:attrName>style.visibility</p:attrName>
                                        </p:attrNameLst>
                                      </p:cBhvr>
                                      <p:to>
                                        <p:strVal val="visible"/>
                                      </p:to>
                                    </p:set>
                                    <p:animEffect transition="in" filter="dissolve">
                                      <p:cBhvr>
                                        <p:cTn id="72" dur="500"/>
                                        <p:tgtEl>
                                          <p:spTgt spid="4">
                                            <p:txEl>
                                              <p:pRg st="6" end="6"/>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9" presetClass="entr" presetSubtype="0" fill="hold" nodeType="clickEffect">
                                  <p:stCondLst>
                                    <p:cond delay="0"/>
                                  </p:stCondLst>
                                  <p:childTnLst>
                                    <p:set>
                                      <p:cBhvr>
                                        <p:cTn id="76" dur="1" fill="hold">
                                          <p:stCondLst>
                                            <p:cond delay="0"/>
                                          </p:stCondLst>
                                        </p:cTn>
                                        <p:tgtEl>
                                          <p:spTgt spid="4">
                                            <p:txEl>
                                              <p:pRg st="7" end="7"/>
                                            </p:txEl>
                                          </p:spTgt>
                                        </p:tgtEl>
                                        <p:attrNameLst>
                                          <p:attrName>style.visibility</p:attrName>
                                        </p:attrNameLst>
                                      </p:cBhvr>
                                      <p:to>
                                        <p:strVal val="visible"/>
                                      </p:to>
                                    </p:set>
                                    <p:animEffect transition="in" filter="dissolve">
                                      <p:cBhvr>
                                        <p:cTn id="77" dur="500"/>
                                        <p:tgtEl>
                                          <p:spTgt spid="4">
                                            <p:txEl>
                                              <p:pRg st="7" end="7"/>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9" presetClass="entr" presetSubtype="0" fill="hold" nodeType="clickEffect">
                                  <p:stCondLst>
                                    <p:cond delay="0"/>
                                  </p:stCondLst>
                                  <p:childTnLst>
                                    <p:set>
                                      <p:cBhvr>
                                        <p:cTn id="81" dur="1" fill="hold">
                                          <p:stCondLst>
                                            <p:cond delay="0"/>
                                          </p:stCondLst>
                                        </p:cTn>
                                        <p:tgtEl>
                                          <p:spTgt spid="4">
                                            <p:txEl>
                                              <p:pRg st="8" end="8"/>
                                            </p:txEl>
                                          </p:spTgt>
                                        </p:tgtEl>
                                        <p:attrNameLst>
                                          <p:attrName>style.visibility</p:attrName>
                                        </p:attrNameLst>
                                      </p:cBhvr>
                                      <p:to>
                                        <p:strVal val="visible"/>
                                      </p:to>
                                    </p:set>
                                    <p:animEffect transition="in" filter="dissolve">
                                      <p:cBhvr>
                                        <p:cTn id="82" dur="10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alphaModFix amt="54000"/>
            <a:extLst>
              <a:ext uri="{28A0092B-C50C-407E-A947-70E740481C1C}">
                <a14:useLocalDpi xmlns:a14="http://schemas.microsoft.com/office/drawing/2010/main" val="0"/>
              </a:ext>
            </a:extLst>
          </a:blip>
          <a:stretch>
            <a:fillRect/>
          </a:stretch>
        </p:blipFill>
        <p:spPr>
          <a:xfrm>
            <a:off x="141667" y="48985"/>
            <a:ext cx="11784169" cy="6454845"/>
          </a:xfrm>
          <a:prstGeom prst="rect">
            <a:avLst/>
          </a:prstGeom>
        </p:spPr>
      </p:pic>
      <p:sp>
        <p:nvSpPr>
          <p:cNvPr id="2" name="Title 1"/>
          <p:cNvSpPr>
            <a:spLocks noGrp="1"/>
          </p:cNvSpPr>
          <p:nvPr>
            <p:ph type="title"/>
          </p:nvPr>
        </p:nvSpPr>
        <p:spPr/>
        <p:txBody>
          <a:bodyPr>
            <a:normAutofit/>
          </a:bodyPr>
          <a:lstStyle/>
          <a:p>
            <a:r>
              <a:rPr lang="en-US" sz="2000" dirty="0">
                <a:latin typeface="Athelas" charset="0"/>
                <a:ea typeface="Athelas" charset="0"/>
                <a:cs typeface="Athelas" charset="0"/>
              </a:rPr>
              <a:t>NOTE: In your report to the farmers, you must include at least </a:t>
            </a:r>
            <a:r>
              <a:rPr lang="en-US" sz="2000" b="1" u="sng" dirty="0">
                <a:latin typeface="Athelas" charset="0"/>
                <a:ea typeface="Athelas" charset="0"/>
                <a:cs typeface="Athelas" charset="0"/>
              </a:rPr>
              <a:t>ONE</a:t>
            </a:r>
            <a:r>
              <a:rPr lang="en-US" sz="2000" u="sng" dirty="0">
                <a:latin typeface="Athelas" charset="0"/>
                <a:ea typeface="Athelas" charset="0"/>
                <a:cs typeface="Athelas" charset="0"/>
              </a:rPr>
              <a:t> management practice from each of the following:</a:t>
            </a:r>
            <a:endParaRPr lang="en-US" sz="2000" dirty="0">
              <a:latin typeface="Athelas" charset="0"/>
              <a:ea typeface="Athelas" charset="0"/>
              <a:cs typeface="Athelas" charset="0"/>
            </a:endParaRPr>
          </a:p>
        </p:txBody>
      </p:sp>
      <p:sp>
        <p:nvSpPr>
          <p:cNvPr id="3" name="Content Placeholder 2"/>
          <p:cNvSpPr>
            <a:spLocks noGrp="1"/>
          </p:cNvSpPr>
          <p:nvPr>
            <p:ph sz="half" idx="1"/>
          </p:nvPr>
        </p:nvSpPr>
        <p:spPr>
          <a:xfrm>
            <a:off x="838200" y="1825625"/>
            <a:ext cx="9567930" cy="4351338"/>
          </a:xfrm>
        </p:spPr>
        <p:txBody>
          <a:bodyPr>
            <a:normAutofit/>
          </a:bodyPr>
          <a:lstStyle/>
          <a:p>
            <a:r>
              <a:rPr lang="en-US" sz="1800" b="1" dirty="0">
                <a:latin typeface="Athelas" charset="0"/>
                <a:ea typeface="Athelas" charset="0"/>
                <a:cs typeface="Athelas" charset="0"/>
              </a:rPr>
              <a:t>Management practices</a:t>
            </a:r>
            <a:r>
              <a:rPr lang="en-US" sz="1800" dirty="0">
                <a:latin typeface="Athelas" charset="0"/>
                <a:ea typeface="Athelas" charset="0"/>
                <a:cs typeface="Athelas" charset="0"/>
              </a:rPr>
              <a:t> used to </a:t>
            </a:r>
            <a:r>
              <a:rPr lang="en-US" sz="1800" b="1" dirty="0">
                <a:latin typeface="Athelas" charset="0"/>
                <a:ea typeface="Athelas" charset="0"/>
                <a:cs typeface="Athelas" charset="0"/>
              </a:rPr>
              <a:t>establish pasture/crop</a:t>
            </a:r>
            <a:r>
              <a:rPr lang="en-US" sz="1800" dirty="0">
                <a:latin typeface="Athelas" charset="0"/>
                <a:ea typeface="Athelas" charset="0"/>
                <a:cs typeface="Athelas" charset="0"/>
              </a:rPr>
              <a:t>, for example, species/cultivar selection, seedbed preparation, the selection of quality seed (as determined by a purity and germination certificate), and seed sowing</a:t>
            </a:r>
            <a:r>
              <a:rPr lang="en-US" sz="1800" dirty="0" smtClean="0">
                <a:latin typeface="Athelas" charset="0"/>
                <a:ea typeface="Athelas" charset="0"/>
                <a:cs typeface="Athelas" charset="0"/>
              </a:rPr>
              <a:t>.</a:t>
            </a:r>
          </a:p>
          <a:p>
            <a:endParaRPr lang="en-US" sz="1600" dirty="0">
              <a:latin typeface="Athelas" charset="0"/>
              <a:ea typeface="Athelas" charset="0"/>
              <a:cs typeface="Athelas" charset="0"/>
            </a:endParaRPr>
          </a:p>
          <a:p>
            <a:r>
              <a:rPr lang="en-US" sz="1800" b="1" dirty="0"/>
              <a:t>Management practices</a:t>
            </a:r>
            <a:r>
              <a:rPr lang="en-US" sz="1800" dirty="0"/>
              <a:t> used to </a:t>
            </a:r>
            <a:r>
              <a:rPr lang="en-US" sz="1800" b="1" dirty="0" err="1"/>
              <a:t>maximise</a:t>
            </a:r>
            <a:r>
              <a:rPr lang="en-US" sz="1800" b="1" dirty="0"/>
              <a:t> pasture/crop growth</a:t>
            </a:r>
            <a:r>
              <a:rPr lang="en-US" sz="1800" dirty="0"/>
              <a:t>, for example, irrigation, drainage, liming, </a:t>
            </a:r>
            <a:r>
              <a:rPr lang="en-US" sz="1800" dirty="0" err="1"/>
              <a:t>fertiliser</a:t>
            </a:r>
            <a:r>
              <a:rPr lang="en-US" sz="1800" dirty="0"/>
              <a:t> application, weed control, pest control, and grazing management</a:t>
            </a:r>
            <a:r>
              <a:rPr lang="en-US" sz="1800" dirty="0" smtClean="0"/>
              <a:t>.</a:t>
            </a:r>
          </a:p>
          <a:p>
            <a:endParaRPr lang="en-US" sz="1600" dirty="0">
              <a:latin typeface="Athelas" charset="0"/>
              <a:ea typeface="Athelas" charset="0"/>
              <a:cs typeface="Athelas" charset="0"/>
            </a:endParaRPr>
          </a:p>
          <a:p>
            <a:r>
              <a:rPr lang="en-US" sz="1800" b="1" dirty="0"/>
              <a:t>Management practices</a:t>
            </a:r>
            <a:r>
              <a:rPr lang="en-US" sz="1800" dirty="0"/>
              <a:t> used to </a:t>
            </a:r>
            <a:r>
              <a:rPr lang="en-US" sz="1800" b="1" dirty="0" err="1"/>
              <a:t>maximise</a:t>
            </a:r>
            <a:r>
              <a:rPr lang="en-US" sz="1800" b="1" dirty="0"/>
              <a:t> production/yield</a:t>
            </a:r>
            <a:r>
              <a:rPr lang="en-US" sz="1800" dirty="0"/>
              <a:t>, for example, controlled grazing systems, conservation of various forms of hay and silage, stock buying/selling policies, and harvesting and storage.</a:t>
            </a:r>
            <a:endParaRPr lang="en-US" sz="1800" dirty="0">
              <a:latin typeface="Athelas" charset="0"/>
              <a:ea typeface="Athelas" charset="0"/>
              <a:cs typeface="Athelas" charset="0"/>
            </a:endParaRPr>
          </a:p>
        </p:txBody>
      </p:sp>
    </p:spTree>
    <p:extLst>
      <p:ext uri="{BB962C8B-B14F-4D97-AF65-F5344CB8AC3E}">
        <p14:creationId xmlns:p14="http://schemas.microsoft.com/office/powerpoint/2010/main" val="29367069"/>
      </p:ext>
    </p:extLst>
  </p:cSld>
  <p:clrMapOvr>
    <a:masterClrMapping/>
  </p:clrMapOvr>
  <mc:AlternateContent xmlns:mc="http://schemas.openxmlformats.org/markup-compatibility/2006" xmlns:p14="http://schemas.microsoft.com/office/powerpoint/2010/main">
    <mc:Choice Requires="p14">
      <p:transition spd="slow" p14:dur="2000" advTm="1041"/>
    </mc:Choice>
    <mc:Fallback xmlns="">
      <p:transition spd="slow" advTm="104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dissolve">
                                      <p:cBhvr>
                                        <p:cTn id="17" dur="125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alphaModFix amt="53000"/>
            <a:extLst>
              <a:ext uri="{28A0092B-C50C-407E-A947-70E740481C1C}">
                <a14:useLocalDpi xmlns:a14="http://schemas.microsoft.com/office/drawing/2010/main" val="0"/>
              </a:ext>
            </a:extLst>
          </a:blip>
          <a:stretch>
            <a:fillRect/>
          </a:stretch>
        </p:blipFill>
        <p:spPr>
          <a:xfrm>
            <a:off x="-154546" y="167425"/>
            <a:ext cx="12080383" cy="6490952"/>
          </a:xfrm>
          <a:prstGeom prst="rect">
            <a:avLst/>
          </a:prstGeom>
        </p:spPr>
      </p:pic>
      <p:graphicFrame>
        <p:nvGraphicFramePr>
          <p:cNvPr id="2" name="Table 1"/>
          <p:cNvGraphicFramePr>
            <a:graphicFrameLocks noGrp="1"/>
          </p:cNvGraphicFramePr>
          <p:nvPr>
            <p:extLst>
              <p:ext uri="{D42A27DB-BD31-4B8C-83A1-F6EECF244321}">
                <p14:modId xmlns:p14="http://schemas.microsoft.com/office/powerpoint/2010/main" val="750065512"/>
              </p:ext>
            </p:extLst>
          </p:nvPr>
        </p:nvGraphicFramePr>
        <p:xfrm>
          <a:off x="618186" y="721216"/>
          <a:ext cx="9968247" cy="5444158"/>
        </p:xfrm>
        <a:graphic>
          <a:graphicData uri="http://schemas.openxmlformats.org/drawingml/2006/table">
            <a:tbl>
              <a:tblPr/>
              <a:tblGrid>
                <a:gridCol w="3315332"/>
                <a:gridCol w="3315332"/>
                <a:gridCol w="3337583"/>
              </a:tblGrid>
              <a:tr h="1194903">
                <a:tc>
                  <a:txBody>
                    <a:bodyPr/>
                    <a:lstStyle/>
                    <a:p>
                      <a:r>
                        <a:rPr lang="en-US" b="1" u="sng">
                          <a:solidFill>
                            <a:srgbClr val="000000"/>
                          </a:solidFill>
                          <a:effectLst/>
                          <a:latin typeface="Helvetica" charset="0"/>
                        </a:rPr>
                        <a:t>establish</a:t>
                      </a:r>
                      <a:r>
                        <a:rPr lang="en-US" b="1">
                          <a:solidFill>
                            <a:srgbClr val="000000"/>
                          </a:solidFill>
                          <a:effectLst/>
                          <a:latin typeface="Helvetica" charset="0"/>
                        </a:rPr>
                        <a:t> pasture/crop</a:t>
                      </a:r>
                      <a:endParaRPr lang="en-US">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EC0BF"/>
                    </a:solidFill>
                  </a:tcPr>
                </a:tc>
                <a:tc>
                  <a:txBody>
                    <a:bodyPr/>
                    <a:lstStyle/>
                    <a:p>
                      <a:r>
                        <a:rPr lang="en-US" b="1">
                          <a:solidFill>
                            <a:srgbClr val="000000"/>
                          </a:solidFill>
                          <a:effectLst/>
                          <a:latin typeface="Helvetica" charset="0"/>
                        </a:rPr>
                        <a:t>maximise pasture/crop growth</a:t>
                      </a:r>
                      <a:endParaRPr lang="en-US">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EC0BF"/>
                    </a:solidFill>
                  </a:tcPr>
                </a:tc>
                <a:tc>
                  <a:txBody>
                    <a:bodyPr/>
                    <a:lstStyle/>
                    <a:p>
                      <a:r>
                        <a:rPr lang="en-US" b="1">
                          <a:solidFill>
                            <a:srgbClr val="000000"/>
                          </a:solidFill>
                          <a:effectLst/>
                          <a:latin typeface="Helvetica" charset="0"/>
                        </a:rPr>
                        <a:t>maximise production/yield</a:t>
                      </a:r>
                      <a:endParaRPr lang="en-US">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EC0BF"/>
                    </a:solidFill>
                  </a:tcPr>
                </a:tc>
              </a:tr>
              <a:tr h="849851">
                <a:tc>
                  <a:txBody>
                    <a:bodyPr/>
                    <a:lstStyle/>
                    <a:p>
                      <a:r>
                        <a:rPr lang="en-US">
                          <a:effectLst/>
                          <a:latin typeface="Helvetica" charset="0"/>
                        </a:rPr>
                        <a:t/>
                      </a:r>
                      <a:br>
                        <a:rPr lang="en-US">
                          <a:effectLst/>
                          <a:latin typeface="Helvetica" charset="0"/>
                        </a:rPr>
                      </a:br>
                      <a:endParaRPr lang="en-US">
                        <a:effectLst/>
                        <a:latin typeface="Helvetica" charset="0"/>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a:effectLst/>
                          <a:latin typeface="Helvetica" charset="0"/>
                        </a:rPr>
                        <a:t/>
                      </a:r>
                      <a:br>
                        <a:rPr lang="en-US">
                          <a:effectLst/>
                          <a:latin typeface="Helvetica" charset="0"/>
                        </a:rPr>
                      </a:br>
                      <a:endParaRPr lang="en-US">
                        <a:effectLst/>
                        <a:latin typeface="Helvetica" charset="0"/>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a:effectLst/>
                          <a:latin typeface="Helvetica" charset="0"/>
                        </a:rPr>
                        <a:t/>
                      </a:r>
                      <a:br>
                        <a:rPr lang="en-US">
                          <a:effectLst/>
                          <a:latin typeface="Helvetica" charset="0"/>
                        </a:rPr>
                      </a:br>
                      <a:endParaRPr lang="en-US">
                        <a:effectLst/>
                        <a:latin typeface="Helvetica" charset="0"/>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49851">
                <a:tc>
                  <a:txBody>
                    <a:bodyPr/>
                    <a:lstStyle/>
                    <a:p>
                      <a:r>
                        <a:rPr lang="en-US">
                          <a:effectLst/>
                          <a:latin typeface="Helvetica" charset="0"/>
                        </a:rPr>
                        <a:t/>
                      </a:r>
                      <a:br>
                        <a:rPr lang="en-US">
                          <a:effectLst/>
                          <a:latin typeface="Helvetica" charset="0"/>
                        </a:rPr>
                      </a:br>
                      <a:endParaRPr lang="en-US">
                        <a:effectLst/>
                        <a:latin typeface="Helvetica" charset="0"/>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a:effectLst/>
                          <a:latin typeface="Helvetica" charset="0"/>
                        </a:rPr>
                        <a:t/>
                      </a:r>
                      <a:br>
                        <a:rPr lang="en-US">
                          <a:effectLst/>
                          <a:latin typeface="Helvetica" charset="0"/>
                        </a:rPr>
                      </a:br>
                      <a:endParaRPr lang="en-US">
                        <a:effectLst/>
                        <a:latin typeface="Helvetica" charset="0"/>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a:effectLst/>
                          <a:latin typeface="Helvetica" charset="0"/>
                        </a:rPr>
                        <a:t/>
                      </a:r>
                      <a:br>
                        <a:rPr lang="en-US">
                          <a:effectLst/>
                          <a:latin typeface="Helvetica" charset="0"/>
                        </a:rPr>
                      </a:br>
                      <a:endParaRPr lang="en-US">
                        <a:effectLst/>
                        <a:latin typeface="Helvetica" charset="0"/>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49851">
                <a:tc>
                  <a:txBody>
                    <a:bodyPr/>
                    <a:lstStyle/>
                    <a:p>
                      <a:r>
                        <a:rPr lang="en-US">
                          <a:effectLst/>
                          <a:latin typeface="Helvetica" charset="0"/>
                        </a:rPr>
                        <a:t/>
                      </a:r>
                      <a:br>
                        <a:rPr lang="en-US">
                          <a:effectLst/>
                          <a:latin typeface="Helvetica" charset="0"/>
                        </a:rPr>
                      </a:br>
                      <a:endParaRPr lang="en-US">
                        <a:effectLst/>
                        <a:latin typeface="Helvetica" charset="0"/>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a:effectLst/>
                          <a:latin typeface="Helvetica" charset="0"/>
                        </a:rPr>
                        <a:t/>
                      </a:r>
                      <a:br>
                        <a:rPr lang="en-US">
                          <a:effectLst/>
                          <a:latin typeface="Helvetica" charset="0"/>
                        </a:rPr>
                      </a:br>
                      <a:endParaRPr lang="en-US">
                        <a:effectLst/>
                        <a:latin typeface="Helvetica" charset="0"/>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a:effectLst/>
                          <a:latin typeface="Helvetica" charset="0"/>
                        </a:rPr>
                        <a:t/>
                      </a:r>
                      <a:br>
                        <a:rPr lang="en-US">
                          <a:effectLst/>
                          <a:latin typeface="Helvetica" charset="0"/>
                        </a:rPr>
                      </a:br>
                      <a:endParaRPr lang="en-US">
                        <a:effectLst/>
                        <a:latin typeface="Helvetica" charset="0"/>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49851">
                <a:tc>
                  <a:txBody>
                    <a:bodyPr/>
                    <a:lstStyle/>
                    <a:p>
                      <a:r>
                        <a:rPr lang="en-US">
                          <a:effectLst/>
                          <a:latin typeface="Helvetica" charset="0"/>
                        </a:rPr>
                        <a:t/>
                      </a:r>
                      <a:br>
                        <a:rPr lang="en-US">
                          <a:effectLst/>
                          <a:latin typeface="Helvetica" charset="0"/>
                        </a:rPr>
                      </a:br>
                      <a:endParaRPr lang="en-US">
                        <a:effectLst/>
                        <a:latin typeface="Helvetica" charset="0"/>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a:effectLst/>
                          <a:latin typeface="Helvetica" charset="0"/>
                        </a:rPr>
                        <a:t/>
                      </a:r>
                      <a:br>
                        <a:rPr lang="en-US">
                          <a:effectLst/>
                          <a:latin typeface="Helvetica" charset="0"/>
                        </a:rPr>
                      </a:br>
                      <a:endParaRPr lang="en-US">
                        <a:effectLst/>
                        <a:latin typeface="Helvetica" charset="0"/>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a:effectLst/>
                          <a:latin typeface="Helvetica" charset="0"/>
                        </a:rPr>
                        <a:t/>
                      </a:r>
                      <a:br>
                        <a:rPr lang="en-US">
                          <a:effectLst/>
                          <a:latin typeface="Helvetica" charset="0"/>
                        </a:rPr>
                      </a:br>
                      <a:endParaRPr lang="en-US">
                        <a:effectLst/>
                        <a:latin typeface="Helvetica" charset="0"/>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49851">
                <a:tc>
                  <a:txBody>
                    <a:bodyPr/>
                    <a:lstStyle/>
                    <a:p>
                      <a:r>
                        <a:rPr lang="en-US">
                          <a:effectLst/>
                          <a:latin typeface="Helvetica" charset="0"/>
                        </a:rPr>
                        <a:t/>
                      </a:r>
                      <a:br>
                        <a:rPr lang="en-US">
                          <a:effectLst/>
                          <a:latin typeface="Helvetica" charset="0"/>
                        </a:rPr>
                      </a:br>
                      <a:endParaRPr lang="en-US">
                        <a:effectLst/>
                        <a:latin typeface="Helvetica" charset="0"/>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a:effectLst/>
                          <a:latin typeface="Helvetica" charset="0"/>
                        </a:rPr>
                        <a:t/>
                      </a:r>
                      <a:br>
                        <a:rPr lang="en-US">
                          <a:effectLst/>
                          <a:latin typeface="Helvetica" charset="0"/>
                        </a:rPr>
                      </a:br>
                      <a:endParaRPr lang="en-US">
                        <a:effectLst/>
                        <a:latin typeface="Helvetica" charset="0"/>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dirty="0">
                          <a:effectLst/>
                          <a:latin typeface="Helvetica" charset="0"/>
                        </a:rPr>
                        <a:t/>
                      </a:r>
                      <a:br>
                        <a:rPr lang="en-US" dirty="0">
                          <a:effectLst/>
                          <a:latin typeface="Helvetica" charset="0"/>
                        </a:rPr>
                      </a:br>
                      <a:endParaRPr lang="en-US" dirty="0">
                        <a:effectLst/>
                        <a:latin typeface="Helvetica" charset="0"/>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004158255"/>
      </p:ext>
    </p:extLst>
  </p:cSld>
  <p:clrMapOvr>
    <a:masterClrMapping/>
  </p:clrMapOvr>
  <mc:AlternateContent xmlns:mc="http://schemas.openxmlformats.org/markup-compatibility/2006" xmlns:p14="http://schemas.microsoft.com/office/powerpoint/2010/main">
    <mc:Choice Requires="p14">
      <p:transition spd="slow" p14:dur="2000" advTm="1041"/>
    </mc:Choice>
    <mc:Fallback xmlns="">
      <p:transition spd="slow" advTm="1041"/>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778544" cy="575033"/>
          </a:xfrm>
        </p:spPr>
        <p:txBody>
          <a:bodyPr>
            <a:normAutofit fontScale="90000"/>
          </a:bodyPr>
          <a:lstStyle/>
          <a:p>
            <a:r>
              <a:rPr lang="en-US" sz="3600" b="1" u="sng" dirty="0" smtClean="0"/>
              <a:t>TASK  </a:t>
            </a:r>
            <a:r>
              <a:rPr lang="en-US" sz="1800" dirty="0" smtClean="0">
                <a:latin typeface="Athelas" charset="0"/>
                <a:ea typeface="Athelas" charset="0"/>
                <a:cs typeface="Athelas" charset="0"/>
              </a:rPr>
              <a:t>You </a:t>
            </a:r>
            <a:r>
              <a:rPr lang="en-US" sz="1800" dirty="0">
                <a:latin typeface="Athelas" charset="0"/>
                <a:ea typeface="Athelas" charset="0"/>
                <a:cs typeface="Athelas" charset="0"/>
              </a:rPr>
              <a:t>are to produce a single presentation to both farmers. This could be in the form of an </a:t>
            </a:r>
            <a:r>
              <a:rPr lang="en-US" sz="1800" dirty="0" smtClean="0">
                <a:latin typeface="Athelas" charset="0"/>
                <a:ea typeface="Athelas" charset="0"/>
                <a:cs typeface="Athelas" charset="0"/>
              </a:rPr>
              <a:t>a </a:t>
            </a:r>
            <a:r>
              <a:rPr lang="en-US" sz="1800" dirty="0">
                <a:latin typeface="Athelas" charset="0"/>
                <a:ea typeface="Athelas" charset="0"/>
                <a:cs typeface="Athelas" charset="0"/>
              </a:rPr>
              <a:t>written report</a:t>
            </a:r>
            <a:r>
              <a:rPr lang="en-US" dirty="0"/>
              <a:t>.</a:t>
            </a:r>
          </a:p>
        </p:txBody>
      </p:sp>
      <p:sp>
        <p:nvSpPr>
          <p:cNvPr id="3" name="Content Placeholder 2"/>
          <p:cNvSpPr>
            <a:spLocks noGrp="1"/>
          </p:cNvSpPr>
          <p:nvPr>
            <p:ph sz="half" idx="1"/>
          </p:nvPr>
        </p:nvSpPr>
        <p:spPr>
          <a:xfrm>
            <a:off x="838199" y="1040014"/>
            <a:ext cx="5282485" cy="5386544"/>
          </a:xfrm>
        </p:spPr>
        <p:txBody>
          <a:bodyPr>
            <a:noAutofit/>
          </a:bodyPr>
          <a:lstStyle/>
          <a:p>
            <a:r>
              <a:rPr lang="en-US" sz="1400" b="1" dirty="0"/>
              <a:t>Identify</a:t>
            </a:r>
            <a:r>
              <a:rPr lang="en-US" sz="1400" dirty="0"/>
              <a:t> at least </a:t>
            </a:r>
            <a:r>
              <a:rPr lang="en-US" sz="1400" b="1" dirty="0"/>
              <a:t>three</a:t>
            </a:r>
            <a:r>
              <a:rPr lang="en-US" sz="1400" dirty="0"/>
              <a:t> management practices (new practices or alterations to existing practices) that could be introduced to encourage greater pasture growth on </a:t>
            </a:r>
            <a:r>
              <a:rPr lang="en-US" sz="1400" b="1" u="sng" dirty="0"/>
              <a:t>either</a:t>
            </a:r>
            <a:r>
              <a:rPr lang="en-US" sz="1400" u="sng" dirty="0"/>
              <a:t> farm</a:t>
            </a:r>
            <a:r>
              <a:rPr lang="en-US" sz="1400" u="sng" dirty="0" smtClean="0"/>
              <a:t>.</a:t>
            </a:r>
          </a:p>
          <a:p>
            <a:endParaRPr lang="en-US" sz="1400" u="sng" dirty="0"/>
          </a:p>
          <a:p>
            <a:r>
              <a:rPr lang="en-US" sz="1400" b="1" dirty="0"/>
              <a:t>Explain</a:t>
            </a:r>
            <a:r>
              <a:rPr lang="en-US" sz="1400" dirty="0"/>
              <a:t> what each is currently doing (or not doing) on their farm that may be causing low pasture levels</a:t>
            </a:r>
            <a:r>
              <a:rPr lang="en-US" sz="1400" dirty="0" smtClean="0"/>
              <a:t>.</a:t>
            </a:r>
          </a:p>
          <a:p>
            <a:endParaRPr lang="en-US" sz="1400" dirty="0"/>
          </a:p>
          <a:p>
            <a:r>
              <a:rPr lang="en-US" sz="1400" b="1" dirty="0"/>
              <a:t>Describe</a:t>
            </a:r>
            <a:r>
              <a:rPr lang="en-US" sz="1400" dirty="0"/>
              <a:t> how these management practices are carried out, so that each farmer knows what to do</a:t>
            </a:r>
            <a:r>
              <a:rPr lang="en-US" sz="1400" dirty="0" smtClean="0"/>
              <a:t>.</a:t>
            </a:r>
          </a:p>
          <a:p>
            <a:endParaRPr lang="en-US" sz="1400" dirty="0"/>
          </a:p>
          <a:p>
            <a:r>
              <a:rPr lang="en-US" sz="1400" b="1" dirty="0"/>
              <a:t>Explain</a:t>
            </a:r>
            <a:r>
              <a:rPr lang="en-US" sz="1400" dirty="0"/>
              <a:t> why these management practices are carried out</a:t>
            </a:r>
            <a:r>
              <a:rPr lang="en-US" sz="1400" dirty="0" smtClean="0"/>
              <a:t>.</a:t>
            </a:r>
          </a:p>
          <a:p>
            <a:endParaRPr lang="en-US" sz="1400" dirty="0"/>
          </a:p>
          <a:p>
            <a:r>
              <a:rPr lang="en-US" sz="1400" b="1" dirty="0"/>
              <a:t>Select</a:t>
            </a:r>
            <a:r>
              <a:rPr lang="en-US" sz="1400" dirty="0"/>
              <a:t> and </a:t>
            </a:r>
            <a:r>
              <a:rPr lang="en-US" sz="1400" b="1" dirty="0"/>
              <a:t>justify</a:t>
            </a:r>
            <a:r>
              <a:rPr lang="en-US" sz="1400" dirty="0"/>
              <a:t> the use of </a:t>
            </a:r>
            <a:r>
              <a:rPr lang="en-US" sz="1400" b="1" dirty="0"/>
              <a:t>ONE</a:t>
            </a:r>
            <a:r>
              <a:rPr lang="en-US" sz="1400" dirty="0"/>
              <a:t> of the management practices (new practices or alterations to existing practices) you are recommending for one of the farms. </a:t>
            </a:r>
          </a:p>
          <a:p>
            <a:pPr marL="0" indent="0">
              <a:buNone/>
            </a:pPr>
            <a:r>
              <a:rPr lang="en-US" sz="1400" dirty="0"/>
              <a:t> </a:t>
            </a:r>
            <a:r>
              <a:rPr lang="en-US" sz="1400" dirty="0" smtClean="0"/>
              <a:t>Your </a:t>
            </a:r>
            <a:r>
              <a:rPr lang="en-US" sz="1400" dirty="0"/>
              <a:t>justification should explain why the selected practice is the </a:t>
            </a:r>
            <a:r>
              <a:rPr lang="en-US" sz="1400" b="1" dirty="0"/>
              <a:t>best</a:t>
            </a:r>
            <a:r>
              <a:rPr lang="en-US" sz="1400" dirty="0"/>
              <a:t> option to ensure that the farm to which the selected management practice applies will have enough winter feed for its animals and therefore overcome the current winter feed deficit problem. Consider why it is better than either of the other two.</a:t>
            </a:r>
          </a:p>
        </p:txBody>
      </p:sp>
      <p:pic>
        <p:nvPicPr>
          <p:cNvPr id="5" name="Picture 4"/>
          <p:cNvPicPr>
            <a:picLocks noChangeAspect="1"/>
          </p:cNvPicPr>
          <p:nvPr/>
        </p:nvPicPr>
        <p:blipFill>
          <a:blip r:embed="rId2">
            <a:alphaModFix amt="56000"/>
            <a:extLst>
              <a:ext uri="{28A0092B-C50C-407E-A947-70E740481C1C}">
                <a14:useLocalDpi xmlns:a14="http://schemas.microsoft.com/office/drawing/2010/main" val="0"/>
              </a:ext>
            </a:extLst>
          </a:blip>
          <a:stretch>
            <a:fillRect/>
          </a:stretch>
        </p:blipFill>
        <p:spPr>
          <a:xfrm>
            <a:off x="141668" y="48984"/>
            <a:ext cx="11925836" cy="6596514"/>
          </a:xfrm>
          <a:prstGeom prst="rect">
            <a:avLst/>
          </a:prstGeom>
        </p:spPr>
      </p:pic>
      <p:sp>
        <p:nvSpPr>
          <p:cNvPr id="4" name="Content Placeholder 3"/>
          <p:cNvSpPr>
            <a:spLocks noGrp="1"/>
          </p:cNvSpPr>
          <p:nvPr>
            <p:ph sz="half" idx="2"/>
          </p:nvPr>
        </p:nvSpPr>
        <p:spPr>
          <a:xfrm>
            <a:off x="6120685" y="1040013"/>
            <a:ext cx="5181600" cy="5605485"/>
          </a:xfrm>
        </p:spPr>
        <p:txBody>
          <a:bodyPr>
            <a:normAutofit fontScale="25000" lnSpcReduction="20000"/>
          </a:bodyPr>
          <a:lstStyle/>
          <a:p>
            <a:r>
              <a:rPr lang="mr-IN" sz="5600" b="1" dirty="0" err="1"/>
              <a:t>Farm</a:t>
            </a:r>
            <a:r>
              <a:rPr lang="mr-IN" sz="5600" b="1" dirty="0"/>
              <a:t> </a:t>
            </a:r>
            <a:r>
              <a:rPr lang="mr-IN" sz="5600" b="1" dirty="0" err="1"/>
              <a:t>Name</a:t>
            </a:r>
            <a:r>
              <a:rPr lang="mr-IN" sz="5600" b="1" dirty="0"/>
              <a:t>: </a:t>
            </a:r>
            <a:r>
              <a:rPr lang="mr-IN" sz="5600" b="1" u="sng" dirty="0"/>
              <a:t>                                                                         .</a:t>
            </a:r>
            <a:r>
              <a:rPr lang="mr-IN" sz="5600" u="sng" dirty="0"/>
              <a:t>	</a:t>
            </a:r>
          </a:p>
          <a:p>
            <a:pPr marL="0" indent="0">
              <a:buNone/>
            </a:pPr>
            <a:r>
              <a:rPr lang="en-US" sz="5600" u="sng" dirty="0"/>
              <a:t>2. </a:t>
            </a:r>
            <a:r>
              <a:rPr lang="en-US" sz="5600" dirty="0"/>
              <a:t>Describe what the farmer is doing </a:t>
            </a:r>
            <a:r>
              <a:rPr lang="en-US" sz="5600" b="1" dirty="0"/>
              <a:t>OR</a:t>
            </a:r>
            <a:r>
              <a:rPr lang="en-US" sz="5600" dirty="0"/>
              <a:t> not doing when </a:t>
            </a:r>
            <a:r>
              <a:rPr lang="en-US" sz="5600" b="1" dirty="0"/>
              <a:t>managing the established pastures</a:t>
            </a:r>
            <a:r>
              <a:rPr lang="en-US" sz="5600" dirty="0"/>
              <a:t> that could cause the low pasture availability in winter.</a:t>
            </a:r>
          </a:p>
          <a:p>
            <a:endParaRPr lang="en-US" sz="5600" u="sng" dirty="0"/>
          </a:p>
          <a:p>
            <a:pPr marL="0" indent="0">
              <a:buNone/>
            </a:pPr>
            <a:endParaRPr lang="en-US" sz="5600" u="sng" dirty="0"/>
          </a:p>
          <a:p>
            <a:pPr marL="0" indent="0">
              <a:buNone/>
            </a:pPr>
            <a:r>
              <a:rPr lang="en-US" sz="5600" b="1" u="sng" dirty="0" smtClean="0"/>
              <a:t>3</a:t>
            </a:r>
            <a:r>
              <a:rPr lang="en-US" sz="5600" b="1" dirty="0"/>
              <a:t>. Name</a:t>
            </a:r>
            <a:r>
              <a:rPr lang="en-US" sz="5600" dirty="0"/>
              <a:t> a management practice the farmer should use when</a:t>
            </a:r>
            <a:r>
              <a:rPr lang="en-US" sz="5600" b="1" dirty="0"/>
              <a:t> managing the established pastures</a:t>
            </a:r>
            <a:r>
              <a:rPr lang="en-US" sz="5600" dirty="0"/>
              <a:t>, either a </a:t>
            </a:r>
            <a:r>
              <a:rPr lang="en-US" sz="5600" b="1" dirty="0"/>
              <a:t>new</a:t>
            </a:r>
            <a:r>
              <a:rPr lang="en-US" sz="5600" dirty="0"/>
              <a:t> practice OR a </a:t>
            </a:r>
            <a:r>
              <a:rPr lang="en-US" sz="5600" b="1" dirty="0"/>
              <a:t>change</a:t>
            </a:r>
            <a:r>
              <a:rPr lang="en-US" sz="5600" dirty="0"/>
              <a:t> to an existing practice, that will help </a:t>
            </a:r>
            <a:r>
              <a:rPr lang="en-US" sz="5600" b="1" dirty="0"/>
              <a:t>increase</a:t>
            </a:r>
            <a:r>
              <a:rPr lang="en-US" sz="5600" dirty="0"/>
              <a:t> pasture availability in winter.</a:t>
            </a:r>
          </a:p>
          <a:p>
            <a:endParaRPr lang="en-US" sz="5600" u="sng" dirty="0"/>
          </a:p>
          <a:p>
            <a:pPr marL="0" indent="0">
              <a:buNone/>
            </a:pPr>
            <a:r>
              <a:rPr lang="mr-IN" sz="5600" b="1" u="sng" dirty="0" err="1"/>
              <a:t>Name</a:t>
            </a:r>
            <a:r>
              <a:rPr lang="mr-IN" sz="5600" b="1" u="sng" dirty="0"/>
              <a:t>:                                                                          .</a:t>
            </a:r>
          </a:p>
          <a:p>
            <a:endParaRPr lang="mr-IN" sz="5600" u="sng" dirty="0"/>
          </a:p>
          <a:p>
            <a:pPr marL="0" indent="0">
              <a:buNone/>
            </a:pPr>
            <a:r>
              <a:rPr lang="en-US" sz="5600" u="sng" dirty="0"/>
              <a:t>Aim: (what is the farmer wanting to do):</a:t>
            </a:r>
          </a:p>
          <a:p>
            <a:endParaRPr lang="en-US" sz="5600" u="sng" dirty="0"/>
          </a:p>
          <a:p>
            <a:pPr marL="0" indent="0">
              <a:buNone/>
            </a:pPr>
            <a:endParaRPr lang="en-US" sz="5600" u="sng" dirty="0"/>
          </a:p>
          <a:p>
            <a:pPr marL="0" indent="0">
              <a:buNone/>
            </a:pPr>
            <a:r>
              <a:rPr lang="en-US" sz="5600" dirty="0"/>
              <a:t>Describe how this </a:t>
            </a:r>
            <a:r>
              <a:rPr lang="en-US" sz="5600" b="1" dirty="0"/>
              <a:t>management </a:t>
            </a:r>
            <a:r>
              <a:rPr lang="en-US" sz="5600" b="1" dirty="0" err="1"/>
              <a:t>practise</a:t>
            </a:r>
            <a:r>
              <a:rPr lang="en-US" sz="5600" b="1" dirty="0"/>
              <a:t> should</a:t>
            </a:r>
            <a:r>
              <a:rPr lang="en-US" sz="5600" dirty="0"/>
              <a:t> be carried out on the farm - (how to do this).</a:t>
            </a:r>
          </a:p>
          <a:p>
            <a:endParaRPr lang="en-US" sz="5600" u="sng" dirty="0"/>
          </a:p>
          <a:p>
            <a:endParaRPr lang="en-US" sz="5600" u="sng" dirty="0"/>
          </a:p>
          <a:p>
            <a:pPr marL="0" indent="0">
              <a:buNone/>
            </a:pPr>
            <a:endParaRPr lang="en-US" sz="5600" u="sng" dirty="0"/>
          </a:p>
          <a:p>
            <a:pPr marL="0" indent="0">
              <a:buNone/>
            </a:pPr>
            <a:r>
              <a:rPr lang="en-US" sz="5600" dirty="0" smtClean="0"/>
              <a:t>4</a:t>
            </a:r>
            <a:r>
              <a:rPr lang="en-US" sz="5600" dirty="0"/>
              <a:t>. </a:t>
            </a:r>
            <a:r>
              <a:rPr lang="en-US" sz="5600" b="1" dirty="0"/>
              <a:t>Explain</a:t>
            </a:r>
            <a:r>
              <a:rPr lang="en-US" sz="5600" dirty="0"/>
              <a:t> how this management practice will help </a:t>
            </a:r>
            <a:r>
              <a:rPr lang="en-US" sz="5600" b="1" dirty="0"/>
              <a:t>overcome the lack of pasture in winter</a:t>
            </a:r>
            <a:r>
              <a:rPr lang="en-US" sz="5600" dirty="0"/>
              <a:t>.</a:t>
            </a:r>
          </a:p>
          <a:p>
            <a:endParaRPr lang="en-US" u="sng" dirty="0"/>
          </a:p>
          <a:p>
            <a:endParaRPr lang="en-US" u="sng" dirty="0"/>
          </a:p>
          <a:p>
            <a:endParaRPr lang="en-US" u="sng" dirty="0"/>
          </a:p>
          <a:p>
            <a:endParaRPr lang="en-US" u="sng" dirty="0"/>
          </a:p>
          <a:p>
            <a:endParaRPr lang="en-US" u="sng" dirty="0"/>
          </a:p>
          <a:p>
            <a:endParaRPr lang="en-US" u="sng" dirty="0"/>
          </a:p>
          <a:p>
            <a:endParaRPr lang="en-US" u="sng" dirty="0"/>
          </a:p>
          <a:p>
            <a:endParaRPr lang="en-US" u="sng" dirty="0"/>
          </a:p>
          <a:p>
            <a:endParaRPr lang="en-US" u="sng" dirty="0"/>
          </a:p>
          <a:p>
            <a:endParaRPr lang="en-US" u="sng" dirty="0"/>
          </a:p>
          <a:p>
            <a:endParaRPr lang="en-US" u="sng" dirty="0"/>
          </a:p>
          <a:p>
            <a:endParaRPr lang="en-US" u="sng" dirty="0"/>
          </a:p>
          <a:p>
            <a:endParaRPr lang="en-US" u="sng" dirty="0"/>
          </a:p>
          <a:p>
            <a:endParaRPr lang="en-US" u="sng" dirty="0"/>
          </a:p>
          <a:p>
            <a:endParaRPr lang="en-US" u="sng" dirty="0"/>
          </a:p>
          <a:p>
            <a:endParaRPr lang="en-US" u="sng" dirty="0"/>
          </a:p>
          <a:p>
            <a:endParaRPr lang="en-US" u="sng" dirty="0"/>
          </a:p>
          <a:p>
            <a:endParaRPr lang="en-US" u="sng" dirty="0"/>
          </a:p>
          <a:p>
            <a:r>
              <a:rPr lang="en-US" u="sng" dirty="0"/>
              <a:t>	</a:t>
            </a:r>
          </a:p>
          <a:p>
            <a:endParaRPr lang="en-US" dirty="0"/>
          </a:p>
        </p:txBody>
      </p:sp>
    </p:spTree>
    <p:extLst>
      <p:ext uri="{BB962C8B-B14F-4D97-AF65-F5344CB8AC3E}">
        <p14:creationId xmlns:p14="http://schemas.microsoft.com/office/powerpoint/2010/main" val="377483303"/>
      </p:ext>
    </p:extLst>
  </p:cSld>
  <p:clrMapOvr>
    <a:masterClrMapping/>
  </p:clrMapOvr>
  <mc:AlternateContent xmlns:mc="http://schemas.openxmlformats.org/markup-compatibility/2006" xmlns:p14="http://schemas.microsoft.com/office/powerpoint/2010/main">
    <mc:Choice Requires="p14">
      <p:transition spd="slow" p14:dur="2000" advTm="1041"/>
    </mc:Choice>
    <mc:Fallback xmlns="">
      <p:transition spd="slow" advTm="104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dissolv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dissolv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dissolve">
                                      <p:cBhvr>
                                        <p:cTn id="27" dur="500"/>
                                        <p:tgtEl>
                                          <p:spTgt spid="3">
                                            <p:txEl>
                                              <p:pRg st="8" end="8"/>
                                            </p:txEl>
                                          </p:spTgt>
                                        </p:tgtEl>
                                      </p:cBhvr>
                                    </p:animEffect>
                                  </p:childTnLst>
                                </p:cTn>
                              </p:par>
                              <p:par>
                                <p:cTn id="28" presetID="9" presetClass="entr" presetSubtype="0" fill="hold" nodeType="withEffect">
                                  <p:stCondLst>
                                    <p:cond delay="0"/>
                                  </p:stCondLst>
                                  <p:childTnLst>
                                    <p:set>
                                      <p:cBhvr>
                                        <p:cTn id="29" dur="1" fill="hold">
                                          <p:stCondLst>
                                            <p:cond delay="0"/>
                                          </p:stCondLst>
                                        </p:cTn>
                                        <p:tgtEl>
                                          <p:spTgt spid="3">
                                            <p:txEl>
                                              <p:pRg st="9" end="9"/>
                                            </p:txEl>
                                          </p:spTgt>
                                        </p:tgtEl>
                                        <p:attrNameLst>
                                          <p:attrName>style.visibility</p:attrName>
                                        </p:attrNameLst>
                                      </p:cBhvr>
                                      <p:to>
                                        <p:strVal val="visible"/>
                                      </p:to>
                                    </p:set>
                                    <p:animEffect transition="in" filter="dissolve">
                                      <p:cBhvr>
                                        <p:cTn id="30"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5.8|4.4"/>
</p:tagLst>
</file>

<file path=ppt/tags/tag2.xml><?xml version="1.0" encoding="utf-8"?>
<p:tagLst xmlns:a="http://schemas.openxmlformats.org/drawingml/2006/main" xmlns:r="http://schemas.openxmlformats.org/officeDocument/2006/relationships" xmlns:p="http://schemas.openxmlformats.org/presentationml/2006/main">
  <p:tag name="TIMING" val="|4.1|1.9|3|2.2"/>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169</TotalTime>
  <Words>718</Words>
  <Application>Microsoft Macintosh PowerPoint</Application>
  <PresentationFormat>Widescreen</PresentationFormat>
  <Paragraphs>104</Paragraphs>
  <Slides>7</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Slide Titles</vt:lpstr>
      </vt:variant>
      <vt:variant>
        <vt:i4>7</vt:i4>
      </vt:variant>
      <vt:variant>
        <vt:lpstr>Custom Shows</vt:lpstr>
      </vt:variant>
      <vt:variant>
        <vt:i4>1</vt:i4>
      </vt:variant>
    </vt:vector>
  </HeadingPairs>
  <TitlesOfParts>
    <vt:vector size="15" baseType="lpstr">
      <vt:lpstr>Arial</vt:lpstr>
      <vt:lpstr>Athelas</vt:lpstr>
      <vt:lpstr>Calibri</vt:lpstr>
      <vt:lpstr>Calibri Light</vt:lpstr>
      <vt:lpstr>Helvetica</vt:lpstr>
      <vt:lpstr>Mangal</vt:lpstr>
      <vt:lpstr>Office Theme</vt:lpstr>
      <vt:lpstr>Over the fence </vt:lpstr>
      <vt:lpstr>Introduction</vt:lpstr>
      <vt:lpstr>Conditions</vt:lpstr>
      <vt:lpstr>Task You are a farm advisor whose job is to provide help and advice to farmers when they have particular farm issues to solve. Consider the information in the table below. It relates to two neighbouring properties.</vt:lpstr>
      <vt:lpstr>NOTE: In your report to the farmers, you must include at least ONE management practice from each of the following:</vt:lpstr>
      <vt:lpstr>PowerPoint Presentation</vt:lpstr>
      <vt:lpstr>TASK  You are to produce a single presentation to both farmers. This could be in the form of an a written report.</vt:lpstr>
      <vt:lpstr>Custom Show 1</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 the fence </dc:title>
  <dc:creator>Richard Shannon</dc:creator>
  <cp:lastModifiedBy>Richard Shannon</cp:lastModifiedBy>
  <cp:revision>12</cp:revision>
  <dcterms:created xsi:type="dcterms:W3CDTF">2020-04-02T22:44:46Z</dcterms:created>
  <dcterms:modified xsi:type="dcterms:W3CDTF">2020-04-08T20:44:35Z</dcterms:modified>
</cp:coreProperties>
</file>